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6" r:id="rId2"/>
    <p:sldId id="275" r:id="rId3"/>
    <p:sldId id="271" r:id="rId4"/>
    <p:sldId id="288" r:id="rId5"/>
    <p:sldId id="289" r:id="rId6"/>
    <p:sldId id="291" r:id="rId7"/>
    <p:sldId id="273" r:id="rId8"/>
    <p:sldId id="270" r:id="rId9"/>
    <p:sldId id="285" r:id="rId10"/>
    <p:sldId id="287" r:id="rId11"/>
    <p:sldId id="290" r:id="rId12"/>
    <p:sldId id="286" r:id="rId13"/>
    <p:sldId id="292" r:id="rId14"/>
    <p:sldId id="282" r:id="rId15"/>
    <p:sldId id="269"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fino Serna" initials="DS" lastIdx="9" clrIdx="0">
    <p:extLst>
      <p:ext uri="{19B8F6BF-5375-455C-9EA6-DF929625EA0E}">
        <p15:presenceInfo xmlns:p15="http://schemas.microsoft.com/office/powerpoint/2012/main" userId="S::dserna@texasagriculture.gov::af89c4d3-edec-49ff-b1b0-a325f62832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50126" autoAdjust="0"/>
  </p:normalViewPr>
  <p:slideViewPr>
    <p:cSldViewPr>
      <p:cViewPr varScale="1">
        <p:scale>
          <a:sx n="43" d="100"/>
          <a:sy n="43" d="100"/>
        </p:scale>
        <p:origin x="2549"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643D503-4799-425A-BD3A-AC1ED73CCB6C}" type="datetimeFigureOut">
              <a:rPr lang="en-US" smtClean="0"/>
              <a:t>8/31/2022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8442CF-93DB-42E7-93D3-455AB3FC6411}" type="slidenum">
              <a:rPr lang="en-US" smtClean="0"/>
              <a:t>‹#›</a:t>
            </a:fld>
            <a:endParaRPr lang="en-US" dirty="0"/>
          </a:p>
        </p:txBody>
      </p:sp>
    </p:spTree>
    <p:extLst>
      <p:ext uri="{BB962C8B-B14F-4D97-AF65-F5344CB8AC3E}">
        <p14:creationId xmlns:p14="http://schemas.microsoft.com/office/powerpoint/2010/main" val="2111772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presentation –Of  </a:t>
            </a:r>
            <a:r>
              <a:rPr lang="en-US" b="1" u="sng" dirty="0">
                <a:solidFill>
                  <a:srgbClr val="FF0000"/>
                </a:solidFill>
              </a:rPr>
              <a:t>Single</a:t>
            </a:r>
            <a:r>
              <a:rPr lang="en-US" dirty="0">
                <a:solidFill>
                  <a:srgbClr val="FF0000"/>
                </a:solidFill>
              </a:rPr>
              <a:t> </a:t>
            </a:r>
            <a:r>
              <a:rPr lang="en-US" dirty="0"/>
              <a:t>Audit program requirements and new reporting</a:t>
            </a:r>
            <a:r>
              <a:rPr lang="en-US" u="sng" dirty="0"/>
              <a:t> procedures </a:t>
            </a:r>
            <a:r>
              <a:rPr lang="en-US" dirty="0"/>
              <a:t>using TDA-GO. </a:t>
            </a:r>
          </a:p>
          <a:p>
            <a:r>
              <a:rPr lang="en-US" dirty="0"/>
              <a:t>In TDA-GO the Organization Compliance Single Audit Report form replaces the former Audit Certification Form, which Grant Recipient’s previously used to disclose federal grant expenditures for each fiscal year. </a:t>
            </a:r>
          </a:p>
          <a:p>
            <a:endParaRPr lang="en-US" dirty="0"/>
          </a:p>
          <a:p>
            <a:r>
              <a:rPr lang="en-US" dirty="0"/>
              <a:t>The  acronym OSCAR  will be use through out this presentation.  </a:t>
            </a:r>
          </a:p>
          <a:p>
            <a:endParaRPr lang="en-US" dirty="0"/>
          </a:p>
          <a:p>
            <a:r>
              <a:rPr lang="en-US" dirty="0"/>
              <a:t>Please note that the new OCSAR  reporting </a:t>
            </a:r>
            <a:r>
              <a:rPr lang="en-US" b="1" u="sng" dirty="0"/>
              <a:t>policy</a:t>
            </a:r>
            <a:r>
              <a:rPr lang="en-US" dirty="0"/>
              <a:t> changes became effective for all the Grant Recipient’s  </a:t>
            </a:r>
            <a:r>
              <a:rPr lang="en-US" b="1" dirty="0"/>
              <a:t>FISCAL</a:t>
            </a:r>
            <a:r>
              <a:rPr lang="en-US" dirty="0"/>
              <a:t> year ending in 2022. </a:t>
            </a:r>
          </a:p>
        </p:txBody>
      </p:sp>
      <p:sp>
        <p:nvSpPr>
          <p:cNvPr id="4" name="Slide Number Placeholder 3"/>
          <p:cNvSpPr>
            <a:spLocks noGrp="1"/>
          </p:cNvSpPr>
          <p:nvPr>
            <p:ph type="sldNum" sz="quarter" idx="5"/>
          </p:nvPr>
        </p:nvSpPr>
        <p:spPr/>
        <p:txBody>
          <a:bodyPr/>
          <a:lstStyle/>
          <a:p>
            <a:fld id="{368442CF-93DB-42E7-93D3-455AB3FC6411}" type="slidenum">
              <a:rPr lang="en-US" smtClean="0"/>
              <a:t>1</a:t>
            </a:fld>
            <a:endParaRPr lang="en-US" dirty="0"/>
          </a:p>
        </p:txBody>
      </p:sp>
    </p:spTree>
    <p:extLst>
      <p:ext uri="{BB962C8B-B14F-4D97-AF65-F5344CB8AC3E}">
        <p14:creationId xmlns:p14="http://schemas.microsoft.com/office/powerpoint/2010/main" val="621628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If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Single Audit Record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is</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required, the form cannot be completed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until</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the audit information has been reported to the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Federal Audit clearinghouse </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31774">
              <a:defRPr/>
            </a:pPr>
            <a:endPar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31774">
              <a:defRPr/>
            </a:pPr>
            <a:r>
              <a:rPr lang="en-US" sz="1800" b="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For the Assessment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of</a:t>
            </a:r>
            <a:r>
              <a:rPr lang="en-US" sz="1800" b="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Risk on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a:t>
            </a:r>
            <a:r>
              <a:rPr lang="en-US" sz="1800" b="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Single Audit Record page t</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he Grant Recipient will need to  provide responses.</a:t>
            </a:r>
          </a:p>
          <a:p>
            <a:pPr defTabSz="931774">
              <a:defRPr/>
            </a:pPr>
            <a:endParaRPr lang="en-US" sz="1800" b="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31774">
              <a:defRPr/>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TDA utilizes information from the single audit record  to assess risks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and</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financial management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deficiencies</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which may be identified in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audit</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defTabSz="931774">
              <a:defRPr/>
            </a:pPr>
            <a:endPar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defTabSz="931774">
              <a:defRPr/>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Before submitting the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OCSAR report in </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TDA-GO, the Grant Recipient must upload a copy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of the </a:t>
            </a:r>
            <a:r>
              <a:rPr lang="en-US" sz="1800"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email r</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eceived from the Federal Audit Clearinghouse </a:t>
            </a:r>
            <a:r>
              <a:rPr lang="en-US" sz="1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confirming</a:t>
            </a: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acceptance of the Single Audit Report and any findings.</a:t>
            </a:r>
          </a:p>
          <a:p>
            <a:pPr defTabSz="931774">
              <a:defRPr/>
            </a:pPr>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See the RED box on screen – for the upload field.</a:t>
            </a:r>
          </a:p>
          <a:p>
            <a:pPr defTabSz="931774">
              <a:defRPr/>
            </a:pPr>
            <a:endParaRPr lang="en-US" sz="1800" dirty="0">
              <a:solidFill>
                <a:srgbClr val="000000"/>
              </a:solidFill>
              <a:latin typeface="Arial" panose="020B0604020202020204" pitchFamily="34" charset="0"/>
              <a:cs typeface="Times New Roman" panose="02020603050405020304" pitchFamily="18" charset="0"/>
            </a:endParaRPr>
          </a:p>
          <a:p>
            <a:pPr algn="just">
              <a:lnSpc>
                <a:spcPct val="115000"/>
              </a:lnSpc>
            </a:pPr>
            <a:r>
              <a:rPr lang="en-US" sz="1800" b="1" dirty="0">
                <a:latin typeface="Arial" panose="020B0604020202020204" pitchFamily="34" charset="0"/>
                <a:ea typeface="Times New Roman" panose="02020603050405020304" pitchFamily="18" charset="0"/>
                <a:cs typeface="Times New Roman" panose="02020603050405020304" pitchFamily="18" charset="0"/>
              </a:rPr>
              <a:t>NOTE:</a:t>
            </a:r>
            <a:r>
              <a:rPr lang="en-US" sz="1800" dirty="0">
                <a:latin typeface="Arial" panose="020B0604020202020204" pitchFamily="34" charset="0"/>
                <a:ea typeface="Times New Roman" panose="02020603050405020304" pitchFamily="18" charset="0"/>
                <a:cs typeface="Times New Roman" panose="02020603050405020304" pitchFamily="18" charset="0"/>
              </a:rPr>
              <a:t> Even if a Grant Recipient is </a:t>
            </a:r>
            <a:r>
              <a:rPr lang="en-US" sz="1800" b="1" dirty="0">
                <a:latin typeface="Arial" panose="020B0604020202020204" pitchFamily="34" charset="0"/>
                <a:ea typeface="Times New Roman" panose="02020603050405020304" pitchFamily="18" charset="0"/>
                <a:cs typeface="Times New Roman" panose="02020603050405020304" pitchFamily="18" charset="0"/>
              </a:rPr>
              <a:t>exempt</a:t>
            </a:r>
            <a:r>
              <a:rPr lang="en-US" sz="1800" dirty="0">
                <a:latin typeface="Arial" panose="020B0604020202020204" pitchFamily="34" charset="0"/>
                <a:ea typeface="Times New Roman" panose="02020603050405020304" pitchFamily="18" charset="0"/>
                <a:cs typeface="Times New Roman" panose="02020603050405020304" pitchFamily="18" charset="0"/>
              </a:rPr>
              <a:t> from single audit submission requirements </a:t>
            </a:r>
            <a:r>
              <a:rPr lang="en-US" sz="1800" b="1" dirty="0">
                <a:latin typeface="Arial" panose="020B0604020202020204" pitchFamily="34" charset="0"/>
                <a:ea typeface="Times New Roman" panose="02020603050405020304" pitchFamily="18" charset="0"/>
                <a:cs typeface="Times New Roman" panose="02020603050405020304" pitchFamily="18" charset="0"/>
              </a:rPr>
              <a:t>for a particular fiscal year</a:t>
            </a:r>
            <a:r>
              <a:rPr lang="en-US" sz="1800" dirty="0">
                <a:latin typeface="Arial" panose="020B0604020202020204" pitchFamily="34" charset="0"/>
                <a:ea typeface="Times New Roman" panose="02020603050405020304" pitchFamily="18" charset="0"/>
                <a:cs typeface="Times New Roman" panose="02020603050405020304" pitchFamily="18" charset="0"/>
              </a:rPr>
              <a:t>, records must be ready </a:t>
            </a:r>
            <a:r>
              <a:rPr lang="en-US" sz="1800" b="1" dirty="0">
                <a:latin typeface="Arial" panose="020B0604020202020204" pitchFamily="34" charset="0"/>
                <a:ea typeface="Times New Roman" panose="02020603050405020304" pitchFamily="18" charset="0"/>
                <a:cs typeface="Times New Roman" panose="02020603050405020304" pitchFamily="18" charset="0"/>
              </a:rPr>
              <a:t>and</a:t>
            </a:r>
            <a:r>
              <a:rPr lang="en-US" sz="1800" dirty="0">
                <a:latin typeface="Arial" panose="020B0604020202020204" pitchFamily="34" charset="0"/>
                <a:ea typeface="Times New Roman" panose="02020603050405020304" pitchFamily="18" charset="0"/>
                <a:cs typeface="Times New Roman" panose="02020603050405020304" pitchFamily="18" charset="0"/>
              </a:rPr>
              <a:t> accessible for  review by </a:t>
            </a:r>
            <a:r>
              <a:rPr lang="en-US" sz="1800" b="1" dirty="0">
                <a:latin typeface="Arial" panose="020B0604020202020204" pitchFamily="34" charset="0"/>
                <a:ea typeface="Times New Roman" panose="02020603050405020304" pitchFamily="18" charset="0"/>
                <a:cs typeface="Times New Roman" panose="02020603050405020304" pitchFamily="18" charset="0"/>
              </a:rPr>
              <a:t>any</a:t>
            </a:r>
            <a:r>
              <a:rPr lang="en-US" sz="1800" dirty="0">
                <a:latin typeface="Arial" panose="020B0604020202020204" pitchFamily="34" charset="0"/>
                <a:ea typeface="Times New Roman" panose="02020603050405020304" pitchFamily="18" charset="0"/>
                <a:cs typeface="Times New Roman" panose="02020603050405020304" pitchFamily="18" charset="0"/>
              </a:rPr>
              <a:t> official of the federal </a:t>
            </a:r>
            <a:r>
              <a:rPr lang="en-US" sz="1800" b="1" dirty="0">
                <a:latin typeface="Arial" panose="020B0604020202020204" pitchFamily="34" charset="0"/>
                <a:ea typeface="Times New Roman" panose="02020603050405020304" pitchFamily="18" charset="0"/>
                <a:cs typeface="Times New Roman" panose="02020603050405020304" pitchFamily="18" charset="0"/>
              </a:rPr>
              <a:t>agency</a:t>
            </a:r>
            <a:r>
              <a:rPr lang="en-US" sz="1800" dirty="0">
                <a:latin typeface="Arial" panose="020B0604020202020204" pitchFamily="34" charset="0"/>
                <a:ea typeface="Times New Roman" panose="02020603050405020304" pitchFamily="18" charset="0"/>
                <a:cs typeface="Times New Roman" panose="02020603050405020304" pitchFamily="18" charset="0"/>
              </a:rPr>
              <a:t>, TDA, or the General Accounting Office.</a:t>
            </a:r>
          </a:p>
          <a:p>
            <a:pPr algn="just">
              <a:lnSpc>
                <a:spcPct val="115000"/>
              </a:lnSpc>
            </a:pPr>
            <a:endParaRPr lang="en-US" sz="1800" dirty="0">
              <a:latin typeface="Arial" panose="020B0604020202020204" pitchFamily="34" charset="0"/>
              <a:ea typeface="Times New Roman" panose="02020603050405020304" pitchFamily="18" charset="0"/>
              <a:cs typeface="Times New Roman" panose="02020603050405020304" pitchFamily="18" charset="0"/>
            </a:endParaRPr>
          </a:p>
          <a:p>
            <a:r>
              <a:rPr lang="en-US" altLang="en-US" b="1" dirty="0">
                <a:solidFill>
                  <a:prstClr val="black"/>
                </a:solidFill>
                <a:latin typeface="Georgia" pitchFamily="18" charset="0"/>
              </a:rPr>
              <a:t>As a  Best Practice:  The </a:t>
            </a:r>
            <a:r>
              <a:rPr lang="en-US" altLang="en-US" dirty="0">
                <a:solidFill>
                  <a:prstClr val="black"/>
                </a:solidFill>
                <a:latin typeface="Georgia" pitchFamily="18" charset="0"/>
              </a:rPr>
              <a:t>Grant Recipient should retain a copy of the acceptance letter from </a:t>
            </a:r>
            <a:r>
              <a:rPr lang="en-US" altLang="en-US" b="1" dirty="0">
                <a:solidFill>
                  <a:prstClr val="black"/>
                </a:solidFill>
                <a:latin typeface="Georgia" pitchFamily="18" charset="0"/>
              </a:rPr>
              <a:t>Federal Audit Clearinghouse </a:t>
            </a:r>
            <a:r>
              <a:rPr lang="en-US" altLang="en-US" b="0" dirty="0">
                <a:solidFill>
                  <a:prstClr val="black"/>
                </a:solidFill>
                <a:latin typeface="Georgia" pitchFamily="18" charset="0"/>
              </a:rPr>
              <a:t>to</a:t>
            </a:r>
            <a:r>
              <a:rPr lang="en-US" altLang="en-US" b="1" dirty="0">
                <a:solidFill>
                  <a:prstClr val="black"/>
                </a:solidFill>
                <a:latin typeface="Georgia" pitchFamily="18" charset="0"/>
              </a:rPr>
              <a:t> </a:t>
            </a:r>
            <a:r>
              <a:rPr lang="en-US" altLang="en-US" b="0" dirty="0">
                <a:solidFill>
                  <a:prstClr val="black"/>
                </a:solidFill>
                <a:latin typeface="Georgia" pitchFamily="18" charset="0"/>
              </a:rPr>
              <a:t>have</a:t>
            </a:r>
            <a:r>
              <a:rPr lang="en-US" altLang="en-US" b="1" dirty="0">
                <a:solidFill>
                  <a:prstClr val="black"/>
                </a:solidFill>
                <a:latin typeface="Georgia" pitchFamily="18" charset="0"/>
              </a:rPr>
              <a:t> proof of </a:t>
            </a:r>
            <a:r>
              <a:rPr lang="en-US" altLang="en-US" dirty="0">
                <a:solidFill>
                  <a:prstClr val="black"/>
                </a:solidFill>
                <a:latin typeface="Georgia" pitchFamily="18" charset="0"/>
              </a:rPr>
              <a:t>the receipt date and acceptance of the Single Audit </a:t>
            </a:r>
            <a:r>
              <a:rPr lang="en-US" altLang="en-US" b="1" dirty="0">
                <a:solidFill>
                  <a:prstClr val="black"/>
                </a:solidFill>
                <a:latin typeface="Georgia" pitchFamily="18" charset="0"/>
              </a:rPr>
              <a:t>record</a:t>
            </a:r>
            <a:r>
              <a:rPr lang="en-US" altLang="en-US" dirty="0">
                <a:solidFill>
                  <a:prstClr val="black"/>
                </a:solidFill>
                <a:latin typeface="Georgia" pitchFamily="18" charset="0"/>
              </a:rPr>
              <a:t> . This pertains only to grants recipients that met the threshold </a:t>
            </a:r>
            <a:r>
              <a:rPr lang="en-US" altLang="en-US" b="0" dirty="0">
                <a:solidFill>
                  <a:prstClr val="black"/>
                </a:solidFill>
                <a:latin typeface="Georgia" pitchFamily="18" charset="0"/>
              </a:rPr>
              <a:t>requirements</a:t>
            </a:r>
            <a:r>
              <a:rPr lang="en-US" altLang="en-US" b="1" dirty="0">
                <a:solidFill>
                  <a:prstClr val="black"/>
                </a:solidFill>
                <a:latin typeface="Georgia" pitchFamily="18" charset="0"/>
              </a:rPr>
              <a:t> for future auditing purposes</a:t>
            </a:r>
            <a:r>
              <a:rPr lang="en-US" altLang="en-US" dirty="0">
                <a:solidFill>
                  <a:prstClr val="black"/>
                </a:solidFill>
                <a:latin typeface="Georgia" pitchFamily="18" charset="0"/>
              </a:rPr>
              <a:t>. </a:t>
            </a: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10</a:t>
            </a:fld>
            <a:endParaRPr lang="en-US" dirty="0"/>
          </a:p>
        </p:txBody>
      </p:sp>
    </p:spTree>
    <p:extLst>
      <p:ext uri="{BB962C8B-B14F-4D97-AF65-F5344CB8AC3E}">
        <p14:creationId xmlns:p14="http://schemas.microsoft.com/office/powerpoint/2010/main" val="304179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Here is an example of the FACH acceptance email .</a:t>
            </a:r>
          </a:p>
        </p:txBody>
      </p:sp>
      <p:sp>
        <p:nvSpPr>
          <p:cNvPr id="4" name="Slide Number Placeholder 3"/>
          <p:cNvSpPr>
            <a:spLocks noGrp="1"/>
          </p:cNvSpPr>
          <p:nvPr>
            <p:ph type="sldNum" sz="quarter" idx="10"/>
          </p:nvPr>
        </p:nvSpPr>
        <p:spPr/>
        <p:txBody>
          <a:bodyPr/>
          <a:lstStyle/>
          <a:p>
            <a:fld id="{90A1B886-8946-4D9C-BABD-17B13655BA5E}" type="slidenum">
              <a:rPr lang="en-US" smtClean="0"/>
              <a:t>11</a:t>
            </a:fld>
            <a:endParaRPr lang="en-US" dirty="0"/>
          </a:p>
        </p:txBody>
      </p:sp>
    </p:spTree>
    <p:extLst>
      <p:ext uri="{BB962C8B-B14F-4D97-AF65-F5344CB8AC3E}">
        <p14:creationId xmlns:p14="http://schemas.microsoft.com/office/powerpoint/2010/main" val="333623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b="1" dirty="0">
                <a:latin typeface="Calibri" panose="020F0502020204030204" pitchFamily="34" charset="0"/>
                <a:cs typeface="Times New Roman" panose="02020603050405020304" pitchFamily="18" charset="0"/>
              </a:rPr>
              <a:t> </a:t>
            </a:r>
          </a:p>
          <a:p>
            <a:pPr>
              <a:lnSpc>
                <a:spcPct val="107000"/>
              </a:lnSpc>
              <a:spcAft>
                <a:spcPts val="815"/>
              </a:spcAft>
            </a:pPr>
            <a:r>
              <a:rPr lang="en-US" sz="1800" b="1" dirty="0">
                <a:latin typeface="Calibri" panose="020F0502020204030204" pitchFamily="34" charset="0"/>
                <a:cs typeface="Times New Roman" panose="02020603050405020304" pitchFamily="18" charset="0"/>
              </a:rPr>
              <a:t>The  </a:t>
            </a:r>
            <a:r>
              <a:rPr lang="en-US" sz="1800" b="1" dirty="0">
                <a:latin typeface="Calibri" panose="020F0502020204030204" pitchFamily="34" charset="0"/>
                <a:ea typeface="Calibri" panose="020F0502020204030204" pitchFamily="34" charset="0"/>
                <a:cs typeface="Times New Roman" panose="02020603050405020304" pitchFamily="18" charset="0"/>
              </a:rPr>
              <a:t>OCSAR- must</a:t>
            </a:r>
            <a:r>
              <a:rPr lang="en-US" sz="1800" dirty="0">
                <a:latin typeface="Calibri" panose="020F0502020204030204" pitchFamily="34" charset="0"/>
                <a:ea typeface="Calibri" panose="020F0502020204030204" pitchFamily="34" charset="0"/>
                <a:cs typeface="Times New Roman" panose="02020603050405020304" pitchFamily="18" charset="0"/>
              </a:rPr>
              <a:t> be submitted in TDA-GO within nine months of the </a:t>
            </a:r>
            <a:r>
              <a:rPr lang="en-US" sz="1800" b="1" dirty="0">
                <a:latin typeface="Calibri" panose="020F0502020204030204" pitchFamily="34" charset="0"/>
                <a:ea typeface="Calibri" panose="020F0502020204030204" pitchFamily="34" charset="0"/>
                <a:cs typeface="Times New Roman" panose="02020603050405020304" pitchFamily="18" charset="0"/>
              </a:rPr>
              <a:t>fiscal</a:t>
            </a:r>
            <a:r>
              <a:rPr lang="en-US" sz="1800" dirty="0">
                <a:latin typeface="Calibri" panose="020F0502020204030204" pitchFamily="34" charset="0"/>
                <a:ea typeface="Calibri" panose="020F0502020204030204" pitchFamily="34" charset="0"/>
                <a:cs typeface="Times New Roman" panose="02020603050405020304" pitchFamily="18" charset="0"/>
              </a:rPr>
              <a:t> year end date.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Failure to submit the OCSAR, </a:t>
            </a:r>
            <a:r>
              <a:rPr lang="en-US" sz="1800" b="0" dirty="0">
                <a:latin typeface="Calibri" panose="020F0502020204030204" pitchFamily="34" charset="0"/>
                <a:ea typeface="Calibri" panose="020F0502020204030204" pitchFamily="34" charset="0"/>
                <a:cs typeface="Times New Roman" panose="02020603050405020304" pitchFamily="18" charset="0"/>
              </a:rPr>
              <a:t>within nine months </a:t>
            </a:r>
            <a:r>
              <a:rPr lang="en-US" sz="1800" b="1" dirty="0">
                <a:latin typeface="Calibri" panose="020F0502020204030204" pitchFamily="34" charset="0"/>
                <a:ea typeface="Calibri" panose="020F0502020204030204" pitchFamily="34" charset="0"/>
                <a:cs typeface="Times New Roman" panose="02020603050405020304" pitchFamily="18" charset="0"/>
              </a:rPr>
              <a:t>constitutes</a:t>
            </a:r>
            <a:r>
              <a:rPr lang="en-US" sz="1800" b="0" dirty="0">
                <a:latin typeface="Calibri" panose="020F0502020204030204" pitchFamily="34" charset="0"/>
                <a:ea typeface="Calibri" panose="020F0502020204030204" pitchFamily="34" charset="0"/>
                <a:cs typeface="Times New Roman" panose="02020603050405020304" pitchFamily="18" charset="0"/>
              </a:rPr>
              <a:t> non-compliance </a:t>
            </a:r>
            <a:r>
              <a:rPr lang="en-US" sz="1800" b="1" dirty="0">
                <a:latin typeface="Calibri" panose="020F0502020204030204" pitchFamily="34" charset="0"/>
                <a:ea typeface="Calibri" panose="020F0502020204030204" pitchFamily="34" charset="0"/>
                <a:cs typeface="Times New Roman" panose="02020603050405020304" pitchFamily="18" charset="0"/>
              </a:rPr>
              <a:t>with</a:t>
            </a:r>
            <a:r>
              <a:rPr lang="en-US" sz="1800" b="0" dirty="0">
                <a:latin typeface="Calibri" panose="020F0502020204030204" pitchFamily="34" charset="0"/>
                <a:ea typeface="Calibri" panose="020F0502020204030204" pitchFamily="34" charset="0"/>
                <a:cs typeface="Times New Roman" panose="02020603050405020304" pitchFamily="18" charset="0"/>
              </a:rPr>
              <a:t> grant </a:t>
            </a:r>
            <a:r>
              <a:rPr lang="en-US" sz="1800" b="1" dirty="0">
                <a:latin typeface="Calibri" panose="020F0502020204030204" pitchFamily="34" charset="0"/>
                <a:ea typeface="Calibri" panose="020F0502020204030204" pitchFamily="34" charset="0"/>
                <a:cs typeface="Times New Roman" panose="02020603050405020304" pitchFamily="18" charset="0"/>
              </a:rPr>
              <a:t>requirements</a:t>
            </a:r>
            <a:r>
              <a:rPr lang="en-US" sz="1800" b="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ALL  </a:t>
            </a:r>
            <a:r>
              <a:rPr lang="en-US" sz="1800" b="0" dirty="0">
                <a:latin typeface="Calibri" panose="020F0502020204030204" pitchFamily="34" charset="0"/>
                <a:ea typeface="Calibri" panose="020F0502020204030204" pitchFamily="34" charset="0"/>
                <a:cs typeface="Times New Roman" panose="02020603050405020304" pitchFamily="18" charset="0"/>
              </a:rPr>
              <a:t>grant</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b="0" dirty="0">
                <a:latin typeface="Calibri" panose="020F0502020204030204" pitchFamily="34" charset="0"/>
                <a:ea typeface="Calibri" panose="020F0502020204030204" pitchFamily="34" charset="0"/>
                <a:cs typeface="Times New Roman" panose="02020603050405020304" pitchFamily="18" charset="0"/>
              </a:rPr>
              <a:t>funds</a:t>
            </a:r>
            <a:r>
              <a:rPr lang="en-US" sz="1800" b="1" dirty="0">
                <a:latin typeface="Calibri" panose="020F0502020204030204" pitchFamily="34" charset="0"/>
                <a:ea typeface="Calibri" panose="020F0502020204030204" pitchFamily="34" charset="0"/>
                <a:cs typeface="Times New Roman" panose="02020603050405020304" pitchFamily="18" charset="0"/>
              </a:rPr>
              <a:t> pending </a:t>
            </a:r>
            <a:r>
              <a:rPr lang="en-US" sz="1800" b="0" dirty="0">
                <a:latin typeface="Calibri" panose="020F0502020204030204" pitchFamily="34" charset="0"/>
                <a:ea typeface="Calibri" panose="020F0502020204030204" pitchFamily="34" charset="0"/>
                <a:cs typeface="Times New Roman" panose="02020603050405020304" pitchFamily="18" charset="0"/>
              </a:rPr>
              <a:t>or </a:t>
            </a:r>
            <a:r>
              <a:rPr lang="en-US" sz="1800" b="1" dirty="0">
                <a:latin typeface="Calibri" panose="020F0502020204030204" pitchFamily="34" charset="0"/>
                <a:ea typeface="Calibri" panose="020F0502020204030204" pitchFamily="34" charset="0"/>
                <a:cs typeface="Times New Roman" panose="02020603050405020304" pitchFamily="18" charset="0"/>
              </a:rPr>
              <a:t>awarded</a:t>
            </a:r>
            <a:r>
              <a:rPr lang="en-US" sz="1800" b="0" dirty="0">
                <a:latin typeface="Calibri" panose="020F0502020204030204" pitchFamily="34" charset="0"/>
                <a:ea typeface="Calibri" panose="020F0502020204030204" pitchFamily="34" charset="0"/>
                <a:cs typeface="Times New Roman" panose="02020603050405020304" pitchFamily="18" charset="0"/>
              </a:rPr>
              <a:t> to the Grant Recipient </a:t>
            </a:r>
            <a:r>
              <a:rPr lang="en-US" sz="1800" b="1" dirty="0">
                <a:latin typeface="Calibri" panose="020F0502020204030204" pitchFamily="34" charset="0"/>
                <a:ea typeface="Calibri" panose="020F0502020204030204" pitchFamily="34" charset="0"/>
                <a:cs typeface="Times New Roman" panose="02020603050405020304" pitchFamily="18" charset="0"/>
              </a:rPr>
              <a:t>will be </a:t>
            </a:r>
            <a:r>
              <a:rPr lang="en-US" sz="1800" b="0" dirty="0">
                <a:latin typeface="Calibri" panose="020F0502020204030204" pitchFamily="34" charset="0"/>
                <a:ea typeface="Calibri" panose="020F0502020204030204" pitchFamily="34" charset="0"/>
                <a:cs typeface="Times New Roman" panose="02020603050405020304" pitchFamily="18" charset="0"/>
              </a:rPr>
              <a:t>suspended</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b="0" dirty="0">
                <a:latin typeface="Calibri" panose="020F0502020204030204" pitchFamily="34" charset="0"/>
                <a:ea typeface="Calibri" panose="020F0502020204030204" pitchFamily="34" charset="0"/>
                <a:cs typeface="Times New Roman" panose="02020603050405020304" pitchFamily="18" charset="0"/>
              </a:rPr>
              <a:t>until an </a:t>
            </a:r>
            <a:r>
              <a:rPr lang="en-US" sz="1800" b="1" dirty="0">
                <a:latin typeface="Calibri" panose="020F0502020204030204" pitchFamily="34" charset="0"/>
                <a:ea typeface="Calibri" panose="020F0502020204030204" pitchFamily="34" charset="0"/>
                <a:cs typeface="Times New Roman" panose="02020603050405020304" pitchFamily="18" charset="0"/>
              </a:rPr>
              <a:t>acceptable</a:t>
            </a:r>
            <a:r>
              <a:rPr lang="en-US" sz="1800" b="0" dirty="0">
                <a:latin typeface="Calibri" panose="020F0502020204030204" pitchFamily="34" charset="0"/>
                <a:ea typeface="Calibri" panose="020F0502020204030204" pitchFamily="34" charset="0"/>
                <a:cs typeface="Times New Roman" panose="02020603050405020304" pitchFamily="18" charset="0"/>
              </a:rPr>
              <a:t> OCSAR is submitted</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b="1" u="none" dirty="0"/>
              <a:t>TDA</a:t>
            </a:r>
            <a:r>
              <a:rPr lang="en-US" sz="1800" b="0" u="none" dirty="0"/>
              <a:t> recommends the grant recipient </a:t>
            </a:r>
            <a:r>
              <a:rPr lang="en-US" sz="1800" b="1" u="none" dirty="0"/>
              <a:t>set</a:t>
            </a:r>
            <a:r>
              <a:rPr lang="en-US" sz="1800" b="0" u="none" dirty="0"/>
              <a:t> a calendar reminder for </a:t>
            </a:r>
            <a:r>
              <a:rPr lang="en-US" sz="1800" b="1" u="none" dirty="0"/>
              <a:t>both</a:t>
            </a:r>
            <a:r>
              <a:rPr lang="en-US" sz="1800" b="0" u="none" dirty="0"/>
              <a:t> the </a:t>
            </a:r>
            <a:r>
              <a:rPr lang="en-US" sz="1800" b="1" u="none" dirty="0"/>
              <a:t>community’s</a:t>
            </a:r>
            <a:r>
              <a:rPr lang="en-US" sz="1800" b="0" u="none" dirty="0"/>
              <a:t> </a:t>
            </a:r>
            <a:r>
              <a:rPr lang="en-US" sz="1800" b="1" u="none" dirty="0"/>
              <a:t>fisca</a:t>
            </a:r>
            <a:r>
              <a:rPr lang="en-US" sz="1800" b="0" u="none" dirty="0"/>
              <a:t>l year</a:t>
            </a:r>
            <a:r>
              <a:rPr lang="en-US" sz="1800" b="1" u="none" dirty="0"/>
              <a:t> end </a:t>
            </a:r>
            <a:r>
              <a:rPr lang="en-US" sz="1800" b="0" i="1" u="sng" dirty="0"/>
              <a:t>and</a:t>
            </a:r>
            <a:r>
              <a:rPr lang="en-US" sz="1800" b="0" u="none" dirty="0"/>
              <a:t> OCSAR submission.</a:t>
            </a:r>
          </a:p>
          <a:p>
            <a:pPr defTabSz="931774">
              <a:lnSpc>
                <a:spcPct val="107000"/>
              </a:lnSpc>
              <a:spcAft>
                <a:spcPts val="815"/>
              </a:spcAft>
              <a:defRPr/>
            </a:pPr>
            <a:endParaRPr lang="en-US" sz="1800" b="0" dirty="0"/>
          </a:p>
          <a:p>
            <a:pPr defTabSz="931774">
              <a:lnSpc>
                <a:spcPct val="107000"/>
              </a:lnSpc>
              <a:spcAft>
                <a:spcPts val="815"/>
              </a:spcAft>
              <a:defRPr/>
            </a:pPr>
            <a:r>
              <a:rPr lang="en-US" sz="1800" b="1" dirty="0">
                <a:latin typeface="Calibri" panose="020F0502020204030204" pitchFamily="34" charset="0"/>
                <a:ea typeface="Calibri" panose="020F0502020204030204" pitchFamily="34" charset="0"/>
                <a:cs typeface="Times New Roman" panose="02020603050405020304" pitchFamily="18" charset="0"/>
              </a:rPr>
              <a:t>As a Best Practice - </a:t>
            </a:r>
            <a:r>
              <a:rPr lang="en-US" sz="1800" b="0" dirty="0">
                <a:latin typeface="Calibri" panose="020F0502020204030204" pitchFamily="34" charset="0"/>
                <a:ea typeface="Calibri" panose="020F0502020204030204" pitchFamily="34" charset="0"/>
                <a:cs typeface="Times New Roman" panose="02020603050405020304" pitchFamily="18" charset="0"/>
              </a:rPr>
              <a:t>TDA strongly encourages </a:t>
            </a:r>
            <a:r>
              <a:rPr lang="en-US" sz="1800" b="1" dirty="0">
                <a:latin typeface="Calibri" panose="020F0502020204030204" pitchFamily="34" charset="0"/>
                <a:ea typeface="Calibri" panose="020F0502020204030204" pitchFamily="34" charset="0"/>
                <a:cs typeface="Times New Roman" panose="02020603050405020304" pitchFamily="18" charset="0"/>
              </a:rPr>
              <a:t>Grant </a:t>
            </a:r>
            <a:r>
              <a:rPr lang="en-US" sz="1800" b="0" dirty="0">
                <a:latin typeface="Calibri" panose="020F0502020204030204" pitchFamily="34" charset="0"/>
                <a:ea typeface="Calibri" panose="020F0502020204030204" pitchFamily="34" charset="0"/>
                <a:cs typeface="Times New Roman" panose="02020603050405020304" pitchFamily="18" charset="0"/>
              </a:rPr>
              <a:t>Recipients</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b="0" dirty="0">
                <a:latin typeface="Calibri" panose="020F0502020204030204" pitchFamily="34" charset="0"/>
                <a:ea typeface="Calibri" panose="020F0502020204030204" pitchFamily="34" charset="0"/>
                <a:cs typeface="Times New Roman" panose="02020603050405020304" pitchFamily="18" charset="0"/>
              </a:rPr>
              <a:t>that</a:t>
            </a:r>
            <a:r>
              <a:rPr lang="en-US" sz="1800" b="1" dirty="0">
                <a:latin typeface="Calibri" panose="020F0502020204030204" pitchFamily="34" charset="0"/>
                <a:ea typeface="Calibri" panose="020F0502020204030204" pitchFamily="34" charset="0"/>
                <a:cs typeface="Times New Roman" panose="02020603050405020304" pitchFamily="18" charset="0"/>
              </a:rPr>
              <a:t> have not exceeded the threshold </a:t>
            </a:r>
            <a:r>
              <a:rPr lang="en-US" sz="1800" b="0" dirty="0">
                <a:latin typeface="Calibri" panose="020F0502020204030204" pitchFamily="34" charset="0"/>
                <a:ea typeface="Calibri" panose="020F0502020204030204" pitchFamily="34" charset="0"/>
                <a:cs typeface="Times New Roman" panose="02020603050405020304" pitchFamily="18" charset="0"/>
              </a:rPr>
              <a:t>to submit the OCSAR </a:t>
            </a:r>
            <a:r>
              <a:rPr lang="en-US" sz="1800" b="1" dirty="0">
                <a:latin typeface="Calibri" panose="020F0502020204030204" pitchFamily="34" charset="0"/>
                <a:ea typeface="Calibri" panose="020F0502020204030204" pitchFamily="34" charset="0"/>
                <a:cs typeface="Times New Roman" panose="02020603050405020304" pitchFamily="18" charset="0"/>
              </a:rPr>
              <a:t>as soon as possible </a:t>
            </a:r>
            <a:r>
              <a:rPr lang="en-US" sz="1800" b="0" dirty="0">
                <a:latin typeface="Calibri" panose="020F0502020204030204" pitchFamily="34" charset="0"/>
                <a:ea typeface="Calibri" panose="020F0502020204030204" pitchFamily="34" charset="0"/>
                <a:cs typeface="Times New Roman" panose="02020603050405020304" pitchFamily="18" charset="0"/>
              </a:rPr>
              <a:t>after the </a:t>
            </a:r>
            <a:r>
              <a:rPr lang="en-US" sz="1800" b="1" u="sng" dirty="0">
                <a:latin typeface="Calibri" panose="020F0502020204030204" pitchFamily="34" charset="0"/>
                <a:ea typeface="Calibri" panose="020F0502020204030204" pitchFamily="34" charset="0"/>
                <a:cs typeface="Times New Roman" panose="02020603050405020304" pitchFamily="18" charset="0"/>
              </a:rPr>
              <a:t>fiscal</a:t>
            </a:r>
            <a:r>
              <a:rPr lang="en-US" sz="1800" b="1" dirty="0">
                <a:latin typeface="Calibri" panose="020F0502020204030204" pitchFamily="34" charset="0"/>
                <a:ea typeface="Calibri" panose="020F0502020204030204" pitchFamily="34" charset="0"/>
                <a:cs typeface="Times New Roman" panose="02020603050405020304" pitchFamily="18" charset="0"/>
              </a:rPr>
              <a:t> year </a:t>
            </a:r>
            <a:r>
              <a:rPr lang="en-US" sz="1800" b="0" dirty="0">
                <a:latin typeface="Calibri" panose="020F0502020204030204" pitchFamily="34" charset="0"/>
                <a:ea typeface="Calibri" panose="020F0502020204030204" pitchFamily="34" charset="0"/>
                <a:cs typeface="Times New Roman" panose="02020603050405020304" pitchFamily="18" charset="0"/>
              </a:rPr>
              <a:t>ends</a:t>
            </a:r>
            <a:r>
              <a:rPr lang="en-US" sz="18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b="0" dirty="0"/>
              <a:t>Chapter</a:t>
            </a:r>
            <a:r>
              <a:rPr lang="en-US" b="1" dirty="0"/>
              <a:t> </a:t>
            </a:r>
            <a:r>
              <a:rPr lang="en-US" sz="2000" b="1" dirty="0"/>
              <a:t>14 is </a:t>
            </a:r>
            <a:r>
              <a:rPr lang="en-US" b="0" dirty="0"/>
              <a:t>available to assist with </a:t>
            </a:r>
            <a:r>
              <a:rPr lang="en-US" b="1" dirty="0"/>
              <a:t>processes</a:t>
            </a:r>
            <a:r>
              <a:rPr lang="en-US" b="0" dirty="0"/>
              <a:t> and further details </a:t>
            </a:r>
            <a:r>
              <a:rPr lang="en-US" b="1" dirty="0"/>
              <a:t>on Laws and Regulations.  </a:t>
            </a:r>
          </a:p>
          <a:p>
            <a:endParaRPr lang="en-US"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12</a:t>
            </a:fld>
            <a:endParaRPr lang="en-US" dirty="0"/>
          </a:p>
        </p:txBody>
      </p:sp>
    </p:spTree>
    <p:extLst>
      <p:ext uri="{BB962C8B-B14F-4D97-AF65-F5344CB8AC3E}">
        <p14:creationId xmlns:p14="http://schemas.microsoft.com/office/powerpoint/2010/main" val="338906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NO ‘ NO’s that </a:t>
            </a:r>
            <a:r>
              <a:rPr lang="en-US" b="1" dirty="0"/>
              <a:t>nobody</a:t>
            </a:r>
            <a:r>
              <a:rPr lang="en-US" dirty="0"/>
              <a:t> wants!! </a:t>
            </a:r>
          </a:p>
          <a:p>
            <a:endParaRPr lang="en-US" dirty="0"/>
          </a:p>
          <a:p>
            <a:r>
              <a:rPr lang="en-US" b="1" dirty="0"/>
              <a:t>Holds</a:t>
            </a:r>
            <a:r>
              <a:rPr lang="en-US" dirty="0"/>
              <a:t> on contract amendments</a:t>
            </a:r>
          </a:p>
          <a:p>
            <a:endParaRPr lang="en-US" dirty="0"/>
          </a:p>
          <a:p>
            <a:r>
              <a:rPr lang="en-US" b="1" dirty="0"/>
              <a:t>Suspended </a:t>
            </a:r>
            <a:r>
              <a:rPr lang="en-US" dirty="0"/>
              <a:t>funding on open grants</a:t>
            </a:r>
          </a:p>
          <a:p>
            <a:endParaRPr lang="en-US" dirty="0"/>
          </a:p>
          <a:p>
            <a:r>
              <a:rPr lang="en-US" b="1" dirty="0"/>
              <a:t>Ineligibility</a:t>
            </a:r>
            <a:r>
              <a:rPr lang="en-US" dirty="0"/>
              <a:t> to apply for CDBG grants.</a:t>
            </a:r>
          </a:p>
        </p:txBody>
      </p:sp>
      <p:sp>
        <p:nvSpPr>
          <p:cNvPr id="4" name="Slide Number Placeholder 3"/>
          <p:cNvSpPr>
            <a:spLocks noGrp="1"/>
          </p:cNvSpPr>
          <p:nvPr>
            <p:ph type="sldNum" sz="quarter" idx="10"/>
          </p:nvPr>
        </p:nvSpPr>
        <p:spPr/>
        <p:txBody>
          <a:bodyPr/>
          <a:lstStyle/>
          <a:p>
            <a:fld id="{90A1B886-8946-4D9C-BABD-17B13655BA5E}" type="slidenum">
              <a:rPr lang="en-US" smtClean="0"/>
              <a:t>13</a:t>
            </a:fld>
            <a:endParaRPr lang="en-US" dirty="0"/>
          </a:p>
        </p:txBody>
      </p:sp>
    </p:spTree>
    <p:extLst>
      <p:ext uri="{BB962C8B-B14F-4D97-AF65-F5344CB8AC3E}">
        <p14:creationId xmlns:p14="http://schemas.microsoft.com/office/powerpoint/2010/main" val="201719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is an example for </a:t>
            </a:r>
            <a:r>
              <a:rPr lang="en-US" b="1" dirty="0"/>
              <a:t>one</a:t>
            </a:r>
            <a:r>
              <a:rPr lang="en-US" b="0" dirty="0"/>
              <a:t> </a:t>
            </a:r>
            <a:r>
              <a:rPr lang="en-US" dirty="0"/>
              <a:t>organization and Oscar requirements for a fiscal year.</a:t>
            </a:r>
          </a:p>
          <a:p>
            <a:r>
              <a:rPr lang="en-US" dirty="0"/>
              <a:t> </a:t>
            </a:r>
          </a:p>
          <a:p>
            <a:r>
              <a:rPr lang="en-US" dirty="0"/>
              <a:t>This organization has 3 CDBG grants.</a:t>
            </a:r>
          </a:p>
          <a:p>
            <a:endParaRPr lang="en-US" dirty="0"/>
          </a:p>
          <a:p>
            <a:r>
              <a:rPr lang="en-US" dirty="0"/>
              <a:t>Expenditures to be reported will begin on the </a:t>
            </a:r>
            <a:r>
              <a:rPr lang="en-US" b="1" dirty="0"/>
              <a:t>Grant start date </a:t>
            </a:r>
            <a:r>
              <a:rPr lang="en-US" dirty="0"/>
              <a:t>and will continue until the </a:t>
            </a:r>
            <a:r>
              <a:rPr lang="en-US" b="1" dirty="0"/>
              <a:t>PCR acceptance date</a:t>
            </a:r>
            <a:r>
              <a:rPr lang="en-US" dirty="0"/>
              <a:t>.</a:t>
            </a:r>
          </a:p>
          <a:p>
            <a:endParaRPr lang="en-US" dirty="0"/>
          </a:p>
          <a:p>
            <a:r>
              <a:rPr lang="en-US" dirty="0"/>
              <a:t>In the example, FY 2021 has no expenditures because none of the 3 grants have started.</a:t>
            </a:r>
          </a:p>
          <a:p>
            <a:endParaRPr lang="en-US" dirty="0"/>
          </a:p>
          <a:p>
            <a:r>
              <a:rPr lang="en-US" dirty="0"/>
              <a:t>For FY 2022, </a:t>
            </a:r>
          </a:p>
          <a:p>
            <a:pPr marL="171450" indent="-171450">
              <a:buFontTx/>
              <a:buChar char="-"/>
            </a:pPr>
            <a:r>
              <a:rPr lang="en-US" dirty="0"/>
              <a:t>Grant CL-721 has started and the PCR accepted, so all expenditures must be reported.</a:t>
            </a:r>
          </a:p>
          <a:p>
            <a:pPr marL="171450" indent="-171450">
              <a:buFontTx/>
              <a:buChar char="-"/>
            </a:pPr>
            <a:r>
              <a:rPr lang="en-US" dirty="0"/>
              <a:t>Grant CDV21 has started and may have expenditures to report.</a:t>
            </a:r>
          </a:p>
          <a:p>
            <a:endParaRPr lang="en-US" dirty="0"/>
          </a:p>
          <a:p>
            <a:r>
              <a:rPr lang="en-US" dirty="0"/>
              <a:t>For FY 2023, </a:t>
            </a:r>
          </a:p>
          <a:p>
            <a:pPr marL="171450" indent="-171450">
              <a:buFontTx/>
              <a:buChar char="-"/>
            </a:pPr>
            <a:r>
              <a:rPr lang="en-US" dirty="0"/>
              <a:t>Grant CDV21 is in process and the PCR accepted, so all expenditures during this time should be reported.</a:t>
            </a:r>
          </a:p>
          <a:p>
            <a:pPr marL="171450" indent="-171450">
              <a:buFontTx/>
              <a:buChar char="-"/>
            </a:pPr>
            <a:r>
              <a:rPr lang="en-US" dirty="0"/>
              <a:t>Grant CDM21 has started, and the PCR accepted, so all expenditures during this time should be reported.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90A1B886-8946-4D9C-BABD-17B13655BA5E}" type="slidenum">
              <a:rPr lang="en-US" smtClean="0"/>
              <a:t>14</a:t>
            </a:fld>
            <a:endParaRPr lang="en-US" dirty="0"/>
          </a:p>
        </p:txBody>
      </p:sp>
    </p:spTree>
    <p:extLst>
      <p:ext uri="{BB962C8B-B14F-4D97-AF65-F5344CB8AC3E}">
        <p14:creationId xmlns:p14="http://schemas.microsoft.com/office/powerpoint/2010/main" val="335274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These are </a:t>
            </a:r>
            <a:r>
              <a:rPr lang="en-US" dirty="0"/>
              <a:t>helpful links to assist grant recipient‘s with audit submission.</a:t>
            </a:r>
          </a:p>
        </p:txBody>
      </p:sp>
      <p:sp>
        <p:nvSpPr>
          <p:cNvPr id="4" name="Slide Number Placeholder 3"/>
          <p:cNvSpPr>
            <a:spLocks noGrp="1"/>
          </p:cNvSpPr>
          <p:nvPr>
            <p:ph type="sldNum" sz="quarter" idx="10"/>
          </p:nvPr>
        </p:nvSpPr>
        <p:spPr/>
        <p:txBody>
          <a:bodyPr/>
          <a:lstStyle/>
          <a:p>
            <a:fld id="{90A1B886-8946-4D9C-BABD-17B13655BA5E}" type="slidenum">
              <a:rPr lang="en-US" smtClean="0"/>
              <a:t>15</a:t>
            </a:fld>
            <a:endParaRPr lang="en-US" dirty="0"/>
          </a:p>
        </p:txBody>
      </p:sp>
    </p:spTree>
    <p:extLst>
      <p:ext uri="{BB962C8B-B14F-4D97-AF65-F5344CB8AC3E}">
        <p14:creationId xmlns:p14="http://schemas.microsoft.com/office/powerpoint/2010/main" val="118452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a:p>
            <a:r>
              <a:rPr lang="en-US" sz="1800" dirty="0">
                <a:latin typeface="Calibri" panose="020F0502020204030204" pitchFamily="34" charset="0"/>
                <a:ea typeface="Calibri" panose="020F0502020204030204" pitchFamily="34" charset="0"/>
                <a:cs typeface="Times New Roman" panose="02020603050405020304" pitchFamily="18" charset="0"/>
              </a:rPr>
              <a:t>Single Audits are required by federal law under the Single Audit Act of 1984 and the Single Audit Amendments Act of 1996.  The implementing rules for the single audit statutes are found in 2 CFR Part 200 Subpart F.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Note: The disclosure of expenditures made from </a:t>
            </a:r>
            <a:r>
              <a:rPr lang="en-US" sz="1800" b="1" u="sng" dirty="0">
                <a:latin typeface="Calibri" panose="020F0502020204030204" pitchFamily="34" charset="0"/>
                <a:ea typeface="Calibri" panose="020F0502020204030204" pitchFamily="34" charset="0"/>
                <a:cs typeface="Times New Roman" panose="02020603050405020304" pitchFamily="18" charset="0"/>
              </a:rPr>
              <a:t>state grants </a:t>
            </a:r>
            <a:r>
              <a:rPr lang="en-US" sz="1800" dirty="0">
                <a:latin typeface="Calibri" panose="020F0502020204030204" pitchFamily="34" charset="0"/>
                <a:ea typeface="Calibri" panose="020F0502020204030204" pitchFamily="34" charset="0"/>
                <a:cs typeface="Times New Roman" panose="02020603050405020304" pitchFamily="18" charset="0"/>
              </a:rPr>
              <a:t>is not required.</a:t>
            </a:r>
          </a:p>
        </p:txBody>
      </p:sp>
      <p:sp>
        <p:nvSpPr>
          <p:cNvPr id="4" name="Slide Number Placeholder 3"/>
          <p:cNvSpPr>
            <a:spLocks noGrp="1"/>
          </p:cNvSpPr>
          <p:nvPr>
            <p:ph type="sldNum" sz="quarter" idx="10"/>
          </p:nvPr>
        </p:nvSpPr>
        <p:spPr/>
        <p:txBody>
          <a:bodyPr/>
          <a:lstStyle/>
          <a:p>
            <a:fld id="{90A1B886-8946-4D9C-BABD-17B13655BA5E}" type="slidenum">
              <a:rPr lang="en-US" smtClean="0"/>
              <a:t>2</a:t>
            </a:fld>
            <a:endParaRPr lang="en-US" dirty="0"/>
          </a:p>
        </p:txBody>
      </p:sp>
    </p:spTree>
    <p:extLst>
      <p:ext uri="{BB962C8B-B14F-4D97-AF65-F5344CB8AC3E}">
        <p14:creationId xmlns:p14="http://schemas.microsoft.com/office/powerpoint/2010/main" val="2827485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program requirements for Single Audit reporting can be found in Chapter 14 of the 2022- Implementation Manual.  </a:t>
            </a:r>
          </a:p>
          <a:p>
            <a:endParaRPr lang="en-US" dirty="0"/>
          </a:p>
          <a:p>
            <a:pPr marL="0" indent="0">
              <a:buFont typeface="Wingdings" panose="05000000000000000000" pitchFamily="2" charset="2"/>
              <a:buNone/>
            </a:pPr>
            <a:r>
              <a:rPr lang="en-US" b="0" u="none" dirty="0"/>
              <a:t>We will go over </a:t>
            </a:r>
          </a:p>
          <a:p>
            <a:pPr marL="0" indent="0">
              <a:buFont typeface="Arial" panose="020B0604020202020204" pitchFamily="34" charset="0"/>
              <a:buNone/>
            </a:pPr>
            <a:endParaRPr lang="en-US" b="0" u="none" dirty="0"/>
          </a:p>
          <a:p>
            <a:pPr marL="171450" indent="-171450">
              <a:buFont typeface="Arial" panose="020B0604020202020204" pitchFamily="34" charset="0"/>
              <a:buChar char="•"/>
            </a:pPr>
            <a:r>
              <a:rPr lang="en-US" u="none" dirty="0"/>
              <a:t>Single Audit reporting policy and procedures for filing OSCAR</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r>
              <a:rPr lang="en-US" b="0" u="none" dirty="0"/>
              <a:t>The steps for submitting the OCSAR in TDA-GO</a:t>
            </a:r>
            <a:r>
              <a:rPr lang="en-US" dirty="0"/>
              <a:t>.</a:t>
            </a:r>
          </a:p>
          <a:p>
            <a:endParaRPr lang="en-US" dirty="0"/>
          </a:p>
          <a:p>
            <a:pPr marL="171450" indent="-171450">
              <a:buFont typeface="Arial" panose="020B0604020202020204" pitchFamily="34" charset="0"/>
              <a:buChar char="•"/>
            </a:pPr>
            <a:r>
              <a:rPr lang="en-US" dirty="0"/>
              <a:t>And Delinquent or Incomplete single audit reporting.</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3</a:t>
            </a:fld>
            <a:endParaRPr lang="en-US" dirty="0"/>
          </a:p>
        </p:txBody>
      </p:sp>
    </p:spTree>
    <p:extLst>
      <p:ext uri="{BB962C8B-B14F-4D97-AF65-F5344CB8AC3E}">
        <p14:creationId xmlns:p14="http://schemas.microsoft.com/office/powerpoint/2010/main" val="1795943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OCSAR  is required to be submitted annually for all </a:t>
            </a:r>
            <a:r>
              <a:rPr lang="en-US" b="1" u="none" dirty="0"/>
              <a:t>open grant agreements </a:t>
            </a:r>
            <a:r>
              <a:rPr lang="en-US" b="0" u="none" dirty="0"/>
              <a:t>beginning </a:t>
            </a:r>
            <a:r>
              <a:rPr lang="en-US" b="1" u="none" dirty="0"/>
              <a:t>with</a:t>
            </a:r>
            <a:r>
              <a:rPr lang="en-US" b="0" u="none" dirty="0"/>
              <a:t> 2022 awards. “Open” means that at least one day in the </a:t>
            </a:r>
            <a:r>
              <a:rPr lang="en-US" b="1" u="none" dirty="0"/>
              <a:t>fisca</a:t>
            </a:r>
            <a:r>
              <a:rPr lang="en-US" b="0" u="none" dirty="0"/>
              <a:t>l year is after the grant agreement start date, and before the Project Completion Report is submitted. </a:t>
            </a:r>
          </a:p>
          <a:p>
            <a:endParaRPr lang="en-US" dirty="0"/>
          </a:p>
          <a:p>
            <a:r>
              <a:rPr lang="en-US" dirty="0"/>
              <a:t>The OSCAR  must be submitted within nine months from the Grant Recipient’s </a:t>
            </a:r>
            <a:r>
              <a:rPr lang="en-US" b="1" dirty="0"/>
              <a:t>fiscal</a:t>
            </a:r>
            <a:r>
              <a:rPr lang="en-US" dirty="0"/>
              <a:t> year end date.  This means the form may be submitted in TDA-GO as early as the first day following the end of the grant recipient's </a:t>
            </a:r>
            <a:r>
              <a:rPr lang="en-US" b="1" dirty="0"/>
              <a:t>fiscal</a:t>
            </a:r>
            <a:r>
              <a:rPr lang="en-US" dirty="0"/>
              <a:t> year end date.</a:t>
            </a:r>
          </a:p>
          <a:p>
            <a:endParaRPr lang="en-US"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4</a:t>
            </a:fld>
            <a:endParaRPr lang="en-US" dirty="0"/>
          </a:p>
        </p:txBody>
      </p:sp>
    </p:spTree>
    <p:extLst>
      <p:ext uri="{BB962C8B-B14F-4D97-AF65-F5344CB8AC3E}">
        <p14:creationId xmlns:p14="http://schemas.microsoft.com/office/powerpoint/2010/main" val="2371518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 page in TDA-GO will show  fiscal year end reported to TDA , see the RED box.  </a:t>
            </a:r>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5</a:t>
            </a:fld>
            <a:endParaRPr lang="en-US" dirty="0"/>
          </a:p>
        </p:txBody>
      </p:sp>
    </p:spTree>
    <p:extLst>
      <p:ext uri="{BB962C8B-B14F-4D97-AF65-F5344CB8AC3E}">
        <p14:creationId xmlns:p14="http://schemas.microsoft.com/office/powerpoint/2010/main" val="106340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t>
            </a:r>
            <a:r>
              <a:rPr lang="en-US" b="1" dirty="0"/>
              <a:t>fiscal year end date </a:t>
            </a:r>
            <a:r>
              <a:rPr lang="en-US" dirty="0"/>
              <a:t>is wrong or the community needs to change it, the community must submit documentation signed or emailed by the Authorized official stating the new fiscal year end date.</a:t>
            </a:r>
          </a:p>
          <a:p>
            <a:endParaRPr lang="en-US" dirty="0"/>
          </a:p>
          <a:p>
            <a:r>
              <a:rPr lang="en-US" dirty="0"/>
              <a:t>The documentation must be upload in the organization </a:t>
            </a:r>
            <a:r>
              <a:rPr lang="en-US" b="1" dirty="0"/>
              <a:t>details page</a:t>
            </a:r>
            <a:r>
              <a:rPr lang="en-US" dirty="0"/>
              <a:t>, under upload description – See RED box.</a:t>
            </a:r>
          </a:p>
        </p:txBody>
      </p:sp>
      <p:sp>
        <p:nvSpPr>
          <p:cNvPr id="4" name="Slide Number Placeholder 3"/>
          <p:cNvSpPr>
            <a:spLocks noGrp="1"/>
          </p:cNvSpPr>
          <p:nvPr>
            <p:ph type="sldNum" sz="quarter" idx="10"/>
          </p:nvPr>
        </p:nvSpPr>
        <p:spPr/>
        <p:txBody>
          <a:bodyPr/>
          <a:lstStyle/>
          <a:p>
            <a:fld id="{90A1B886-8946-4D9C-BABD-17B13655BA5E}" type="slidenum">
              <a:rPr lang="en-US" smtClean="0"/>
              <a:t>6</a:t>
            </a:fld>
            <a:endParaRPr lang="en-US" dirty="0"/>
          </a:p>
        </p:txBody>
      </p:sp>
    </p:spTree>
    <p:extLst>
      <p:ext uri="{BB962C8B-B14F-4D97-AF65-F5344CB8AC3E}">
        <p14:creationId xmlns:p14="http://schemas.microsoft.com/office/powerpoint/2010/main" val="183682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a:p>
            <a:r>
              <a:rPr lang="en-US" b="0" u="none" dirty="0"/>
              <a:t>While this </a:t>
            </a:r>
            <a:r>
              <a:rPr lang="en-US" b="1" u="none" dirty="0"/>
              <a:t>new</a:t>
            </a:r>
            <a:r>
              <a:rPr lang="en-US" b="0" u="none" dirty="0"/>
              <a:t> reporting </a:t>
            </a:r>
            <a:r>
              <a:rPr lang="en-US" b="1" u="none" dirty="0"/>
              <a:t>procedure</a:t>
            </a:r>
            <a:r>
              <a:rPr lang="en-US" b="0" u="none" dirty="0"/>
              <a:t> replaces the </a:t>
            </a:r>
            <a:r>
              <a:rPr lang="en-US" b="1" u="none" dirty="0"/>
              <a:t>Simplified Audit Certification Form</a:t>
            </a:r>
            <a:r>
              <a:rPr lang="en-US" b="0" u="none" dirty="0"/>
              <a:t>, many of the submission </a:t>
            </a:r>
            <a:r>
              <a:rPr lang="en-US" b="1" u="none" dirty="0"/>
              <a:t>requirements</a:t>
            </a:r>
            <a:r>
              <a:rPr lang="en-US" b="0" u="none" dirty="0"/>
              <a:t> remain the same.  For instance, TDA </a:t>
            </a:r>
            <a:r>
              <a:rPr lang="en-US" dirty="0"/>
              <a:t>still requires that single audit threshold report be prepared by same</a:t>
            </a:r>
          </a:p>
          <a:p>
            <a:r>
              <a:rPr lang="en-US" dirty="0"/>
              <a:t> </a:t>
            </a:r>
            <a:r>
              <a:rPr lang="en-US" b="1" dirty="0"/>
              <a:t>local</a:t>
            </a:r>
            <a:r>
              <a:rPr lang="en-US" dirty="0"/>
              <a:t> </a:t>
            </a:r>
            <a:r>
              <a:rPr lang="en-US" b="1" dirty="0"/>
              <a:t>official</a:t>
            </a:r>
            <a:r>
              <a:rPr lang="en-US" dirty="0"/>
              <a:t> or staff member that is authorized to certify a </a:t>
            </a:r>
            <a:r>
              <a:rPr lang="en-US" b="1" dirty="0"/>
              <a:t>payment request. </a:t>
            </a:r>
          </a:p>
          <a:p>
            <a:endParaRPr lang="en-US" dirty="0"/>
          </a:p>
          <a:p>
            <a:r>
              <a:rPr lang="en-US" dirty="0"/>
              <a:t>**  If a </a:t>
            </a:r>
            <a:r>
              <a:rPr lang="en-US" b="1" dirty="0"/>
              <a:t>CPA</a:t>
            </a:r>
            <a:r>
              <a:rPr lang="en-US" dirty="0"/>
              <a:t> is assisting </a:t>
            </a:r>
            <a:r>
              <a:rPr lang="en-US" b="1" dirty="0"/>
              <a:t>an</a:t>
            </a:r>
            <a:r>
              <a:rPr lang="en-US" dirty="0"/>
              <a:t> organization with reporting,  they can be invited to the organizations page in TDA-GO as a consultant.. </a:t>
            </a:r>
          </a:p>
          <a:p>
            <a:endParaRPr lang="en-US" dirty="0"/>
          </a:p>
          <a:p>
            <a:r>
              <a:rPr lang="en-US" dirty="0"/>
              <a:t>It is important to remember that a Grant Admin </a:t>
            </a:r>
            <a:r>
              <a:rPr lang="en-US" b="1" dirty="0"/>
              <a:t>may  (NOT) serve in this role.</a:t>
            </a:r>
          </a:p>
          <a:p>
            <a:endParaRPr lang="en-US" dirty="0"/>
          </a:p>
          <a:p>
            <a:pPr defTabSz="931774">
              <a:defRPr/>
            </a:pPr>
            <a:r>
              <a:rPr lang="en-US" b="1" u="sng" dirty="0"/>
              <a:t>As a best practice,</a:t>
            </a:r>
          </a:p>
          <a:p>
            <a:pPr defTabSz="931774">
              <a:defRPr/>
            </a:pPr>
            <a:endParaRPr lang="en-US" b="1" u="none" dirty="0"/>
          </a:p>
          <a:p>
            <a:pPr defTabSz="931774">
              <a:defRPr/>
            </a:pPr>
            <a:r>
              <a:rPr lang="en-US" b="1" u="none" dirty="0"/>
              <a:t> Appoint at least two people who are authorized  </a:t>
            </a:r>
            <a:r>
              <a:rPr lang="en-US" b="0" u="sng" dirty="0"/>
              <a:t>to</a:t>
            </a:r>
            <a:r>
              <a:rPr lang="en-US" b="1" u="sng" dirty="0"/>
              <a:t> </a:t>
            </a:r>
            <a:r>
              <a:rPr lang="en-US" b="0" u="none" dirty="0"/>
              <a:t> complete and certify the </a:t>
            </a:r>
            <a:r>
              <a:rPr lang="en-US" b="1" u="none" dirty="0"/>
              <a:t>OCSAR</a:t>
            </a:r>
            <a:r>
              <a:rPr lang="en-US" b="0" u="none" dirty="0"/>
              <a:t> in TDA-GO.</a:t>
            </a:r>
          </a:p>
          <a:p>
            <a:pPr marL="465887" lvl="1"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7</a:t>
            </a:fld>
            <a:endParaRPr lang="en-US" dirty="0"/>
          </a:p>
        </p:txBody>
      </p:sp>
    </p:spTree>
    <p:extLst>
      <p:ext uri="{BB962C8B-B14F-4D97-AF65-F5344CB8AC3E}">
        <p14:creationId xmlns:p14="http://schemas.microsoft.com/office/powerpoint/2010/main" val="192183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a:p>
            <a:pPr defTabSz="931774">
              <a:defRPr/>
            </a:pPr>
            <a:endParaRPr lang="en-US" dirty="0"/>
          </a:p>
          <a:p>
            <a:pPr defTabSz="931774">
              <a:defRPr/>
            </a:pPr>
            <a:r>
              <a:rPr lang="en-US" dirty="0"/>
              <a:t>The Single Audit compliance page now provide the required information to determine if a single audit must be submitted to the Federal Audit </a:t>
            </a:r>
            <a:r>
              <a:rPr lang="en-US" b="1" dirty="0"/>
              <a:t>Clearinghouse</a:t>
            </a:r>
            <a:r>
              <a:rPr lang="en-US" dirty="0"/>
              <a:t> (FACH). </a:t>
            </a:r>
          </a:p>
          <a:p>
            <a:pPr defTabSz="931774">
              <a:defRPr/>
            </a:pPr>
            <a:r>
              <a:rPr lang="en-US" dirty="0"/>
              <a:t>Per the 2022 implementation manual,  the single audit threshold is $750,000.00 for fiscal year end on or after December 25, 2015.</a:t>
            </a:r>
          </a:p>
          <a:p>
            <a:pPr defTabSz="931774">
              <a:defRPr/>
            </a:pPr>
            <a:endParaRPr lang="en-US" dirty="0"/>
          </a:p>
          <a:p>
            <a:pPr defTabSz="931774">
              <a:defRPr/>
            </a:pPr>
            <a:r>
              <a:rPr lang="en-US" dirty="0"/>
              <a:t>If additional information is needed based on a response , </a:t>
            </a:r>
            <a:r>
              <a:rPr lang="en-US" b="1" dirty="0"/>
              <a:t>additional questions will appear.</a:t>
            </a:r>
          </a:p>
          <a:p>
            <a:pPr defTabSz="931774">
              <a:defRPr/>
            </a:pPr>
            <a:endParaRPr lang="en-US" dirty="0"/>
          </a:p>
          <a:p>
            <a:r>
              <a:rPr lang="en-US" altLang="en-US" b="1" dirty="0">
                <a:latin typeface="Georgia" pitchFamily="18" charset="0"/>
              </a:rPr>
              <a:t>As a Best practice: </a:t>
            </a:r>
            <a:r>
              <a:rPr lang="en-US" altLang="en-US" dirty="0">
                <a:latin typeface="Georgia" pitchFamily="18" charset="0"/>
              </a:rPr>
              <a:t>–Have the information regarding the Single Audit </a:t>
            </a:r>
            <a:r>
              <a:rPr lang="en-US" altLang="en-US" b="1" dirty="0">
                <a:latin typeface="Georgia" pitchFamily="18" charset="0"/>
              </a:rPr>
              <a:t>on hand  in order </a:t>
            </a:r>
            <a:r>
              <a:rPr lang="en-US" altLang="en-US" dirty="0">
                <a:latin typeface="Georgia" pitchFamily="18" charset="0"/>
              </a:rPr>
              <a:t>to help answer the questions that will follow with this process.</a:t>
            </a:r>
          </a:p>
          <a:p>
            <a:endParaRPr lang="en-US" altLang="en-US" dirty="0">
              <a:latin typeface="Georgia" pitchFamily="18" charset="0"/>
            </a:endParaRP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8</a:t>
            </a:fld>
            <a:endParaRPr lang="en-US" dirty="0"/>
          </a:p>
        </p:txBody>
      </p:sp>
    </p:spTree>
    <p:extLst>
      <p:ext uri="{BB962C8B-B14F-4D97-AF65-F5344CB8AC3E}">
        <p14:creationId xmlns:p14="http://schemas.microsoft.com/office/powerpoint/2010/main" val="118452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Based on the responses to the questions for </a:t>
            </a:r>
            <a:r>
              <a:rPr lang="en-US" b="1" strike="noStrike" dirty="0"/>
              <a:t>#1 and #2 </a:t>
            </a:r>
            <a:r>
              <a:rPr lang="en-US" strike="noStrike" dirty="0"/>
              <a:t>, this chart may be required.</a:t>
            </a:r>
          </a:p>
          <a:p>
            <a:endParaRPr lang="en-US" strike="noStrike" dirty="0"/>
          </a:p>
          <a:p>
            <a:r>
              <a:rPr lang="en-US" strike="noStrike" dirty="0"/>
              <a:t>The Grant Recipient must enter </a:t>
            </a:r>
            <a:r>
              <a:rPr lang="en-US" b="1" strike="noStrike" dirty="0"/>
              <a:t>data</a:t>
            </a:r>
            <a:r>
              <a:rPr lang="en-US" strike="noStrike" dirty="0"/>
              <a:t> for all expenditures from federal grant which occurred during the </a:t>
            </a:r>
            <a:r>
              <a:rPr lang="en-US" b="1" strike="noStrike" dirty="0"/>
              <a:t>fiscal</a:t>
            </a:r>
            <a:r>
              <a:rPr lang="en-US" strike="noStrike" dirty="0"/>
              <a:t> year.  </a:t>
            </a:r>
            <a:r>
              <a:rPr lang="en-US" b="1" strike="noStrike" dirty="0"/>
              <a:t>The data includes </a:t>
            </a:r>
            <a:r>
              <a:rPr lang="en-US" strike="noStrike" dirty="0"/>
              <a:t>,</a:t>
            </a:r>
          </a:p>
          <a:p>
            <a:endParaRPr lang="en-US" strike="noStrike" dirty="0"/>
          </a:p>
          <a:p>
            <a:r>
              <a:rPr lang="en-US" strike="noStrike" dirty="0"/>
              <a:t>- The Federal Grantor;</a:t>
            </a:r>
          </a:p>
          <a:p>
            <a:pPr marL="171450" indent="-171450">
              <a:buFontTx/>
              <a:buChar char="-"/>
            </a:pPr>
            <a:r>
              <a:rPr lang="en-US" b="1" strike="noStrike" dirty="0"/>
              <a:t>The Pass-Through Grantor (if any)</a:t>
            </a:r>
          </a:p>
          <a:p>
            <a:pPr marL="171450" indent="-171450">
              <a:buFontTx/>
              <a:buChar char="-"/>
            </a:pPr>
            <a:r>
              <a:rPr lang="en-US" strike="noStrike" dirty="0"/>
              <a:t>The Program Name  </a:t>
            </a:r>
          </a:p>
          <a:p>
            <a:pPr marL="171450" indent="-171450">
              <a:buFontTx/>
              <a:buChar char="-"/>
            </a:pPr>
            <a:r>
              <a:rPr lang="en-US" b="1" strike="noStrike" dirty="0"/>
              <a:t>The Catalog of Federal Domestic Assistance number </a:t>
            </a:r>
          </a:p>
          <a:p>
            <a:r>
              <a:rPr lang="en-US" strike="noStrike" dirty="0"/>
              <a:t>- The Grant Number and </a:t>
            </a:r>
          </a:p>
          <a:p>
            <a:r>
              <a:rPr lang="en-US" strike="noStrike" dirty="0"/>
              <a:t>- - The Amount of expenditures made during the </a:t>
            </a:r>
            <a:r>
              <a:rPr lang="en-US" b="1" strike="noStrike" dirty="0"/>
              <a:t>fiscal</a:t>
            </a:r>
            <a:r>
              <a:rPr lang="en-US" strike="noStrike" dirty="0"/>
              <a:t> year.</a:t>
            </a:r>
          </a:p>
          <a:p>
            <a:endParaRPr lang="en-US" strike="noStrike" dirty="0"/>
          </a:p>
          <a:p>
            <a:r>
              <a:rPr lang="en-US" b="1" strike="noStrike" dirty="0"/>
              <a:t>As a  Best Practice- </a:t>
            </a:r>
            <a:r>
              <a:rPr lang="en-US" b="0" strike="noStrike" dirty="0"/>
              <a:t>If</a:t>
            </a:r>
            <a:r>
              <a:rPr lang="en-US" strike="noStrike" dirty="0"/>
              <a:t> </a:t>
            </a:r>
            <a:r>
              <a:rPr lang="en-US" b="1" strike="noStrike" dirty="0"/>
              <a:t>the</a:t>
            </a:r>
            <a:r>
              <a:rPr lang="en-US" strike="noStrike" dirty="0"/>
              <a:t> organization requires </a:t>
            </a:r>
            <a:r>
              <a:rPr lang="en-US" b="1" strike="noStrike" dirty="0"/>
              <a:t>clarification</a:t>
            </a:r>
            <a:r>
              <a:rPr lang="en-US" strike="noStrike" dirty="0"/>
              <a:t> of the </a:t>
            </a:r>
            <a:r>
              <a:rPr lang="en-US" b="1" strike="noStrike" dirty="0"/>
              <a:t>chart</a:t>
            </a:r>
            <a:r>
              <a:rPr lang="en-US" strike="noStrike" dirty="0"/>
              <a:t> prior to </a:t>
            </a:r>
            <a:r>
              <a:rPr lang="en-US" b="1" strike="noStrike" dirty="0"/>
              <a:t>submitting t</a:t>
            </a:r>
            <a:r>
              <a:rPr lang="en-US" strike="noStrike" dirty="0"/>
              <a:t>he OCSAR report, Contact your CPA. </a:t>
            </a:r>
            <a:endParaRPr lang="en-US" dirty="0"/>
          </a:p>
        </p:txBody>
      </p:sp>
      <p:sp>
        <p:nvSpPr>
          <p:cNvPr id="4" name="Slide Number Placeholder 3"/>
          <p:cNvSpPr>
            <a:spLocks noGrp="1"/>
          </p:cNvSpPr>
          <p:nvPr>
            <p:ph type="sldNum" sz="quarter" idx="10"/>
          </p:nvPr>
        </p:nvSpPr>
        <p:spPr/>
        <p:txBody>
          <a:bodyPr/>
          <a:lstStyle/>
          <a:p>
            <a:fld id="{90A1B886-8946-4D9C-BABD-17B13655BA5E}" type="slidenum">
              <a:rPr lang="en-US" smtClean="0"/>
              <a:t>9</a:t>
            </a:fld>
            <a:endParaRPr lang="en-US" dirty="0"/>
          </a:p>
        </p:txBody>
      </p:sp>
    </p:spTree>
    <p:extLst>
      <p:ext uri="{BB962C8B-B14F-4D97-AF65-F5344CB8AC3E}">
        <p14:creationId xmlns:p14="http://schemas.microsoft.com/office/powerpoint/2010/main" val="162371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101385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2871573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414295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262260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332433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117218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358288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179309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524866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7760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41A59D-F582-4FC6-9748-43AEC15E881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381C91-474C-4A5B-B81C-4CA82053C5D3}" type="slidenum">
              <a:rPr lang="en-US" smtClean="0"/>
              <a:t>‹#›</a:t>
            </a:fld>
            <a:endParaRPr lang="en-US" dirty="0"/>
          </a:p>
        </p:txBody>
      </p:sp>
    </p:spTree>
    <p:extLst>
      <p:ext uri="{BB962C8B-B14F-4D97-AF65-F5344CB8AC3E}">
        <p14:creationId xmlns:p14="http://schemas.microsoft.com/office/powerpoint/2010/main" val="35690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1A59D-F582-4FC6-9748-43AEC15E8818}" type="datetimeFigureOut">
              <a:rPr lang="en-US" smtClean="0"/>
              <a:t>8/31/2022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81C91-474C-4A5B-B81C-4CA82053C5D3}" type="slidenum">
              <a:rPr lang="en-US" smtClean="0"/>
              <a:t>‹#›</a:t>
            </a:fld>
            <a:endParaRPr lang="en-US" dirty="0"/>
          </a:p>
        </p:txBody>
      </p:sp>
    </p:spTree>
    <p:extLst>
      <p:ext uri="{BB962C8B-B14F-4D97-AF65-F5344CB8AC3E}">
        <p14:creationId xmlns:p14="http://schemas.microsoft.com/office/powerpoint/2010/main" val="320964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medium.com/enrique-dans/and-this-years-oscar-goes-to-bigml-machine-learning-1823837ae3aa" TargetMode="External"/><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hyperlink" Target="https://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hyperlink" Target="https://medium.com/enrique-dans/and-this-years-oscar-goes-to-bigml-machine-learning-1823837ae3aa" TargetMode="External"/><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hyperlink" Target="mailto:Rosalinda.Hamilton@TexasAgriculture.gov"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harvester.census.gov/facweb/" TargetMode="External"/><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hyperlink" Target="https://creativecommons.org/licenses/by/3.0/" TargetMode="External"/><Relationship Id="rId4" Type="http://schemas.openxmlformats.org/officeDocument/2006/relationships/notesSlide" Target="../notesSlides/notesSlide15.xml"/><Relationship Id="rId9" Type="http://schemas.openxmlformats.org/officeDocument/2006/relationships/hyperlink" Target="https://medium.com/enrique-dans/and-this-years-oscar-goes-to-bigml-machine-learning-1823837ae3aa"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11"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medium.com/enrique-dans/and-this-years-oscar-goes-to-bigml-machine-learning-1823837ae3aa"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medium.com/enrique-dans/and-this-years-oscar-goes-to-bigml-machine-learning-1823837ae3aa" TargetMode="External"/><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medium.com/enrique-dans/and-this-years-oscar-goes-to-bigml-machine-learning-1823837ae3aa" TargetMode="External"/><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0" y="0"/>
            <a:ext cx="9144000"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7" name="Rectangle 6"/>
          <p:cNvSpPr/>
          <p:nvPr/>
        </p:nvSpPr>
        <p:spPr>
          <a:xfrm>
            <a:off x="0" y="2610743"/>
            <a:ext cx="7645881" cy="5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Rectangle 12"/>
          <p:cNvSpPr/>
          <p:nvPr/>
        </p:nvSpPr>
        <p:spPr>
          <a:xfrm>
            <a:off x="-1" y="4873337"/>
            <a:ext cx="9144001" cy="198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r>
              <a:rPr lang="en-US" dirty="0"/>
              <a:t>https://www.nhaustin.com/training-and-certifications/course-outline/id/1000401014/c/adobe-indesign-cc-part-1</a:t>
            </a:r>
          </a:p>
        </p:txBody>
      </p:sp>
      <p:pic>
        <p:nvPicPr>
          <p:cNvPr id="8" name="Picture 7"/>
          <p:cNvPicPr/>
          <p:nvPr/>
        </p:nvPicPr>
        <p:blipFill>
          <a:blip r:embed="rId5" cstate="email">
            <a:extLst>
              <a:ext uri="{28A0092B-C50C-407E-A947-70E740481C1C}">
                <a14:useLocalDpi xmlns:a14="http://schemas.microsoft.com/office/drawing/2010/main" val="0"/>
              </a:ext>
            </a:extLst>
          </a:blip>
          <a:stretch>
            <a:fillRect/>
          </a:stretch>
        </p:blipFill>
        <p:spPr>
          <a:xfrm>
            <a:off x="1600200" y="4908089"/>
            <a:ext cx="5943600" cy="1915160"/>
          </a:xfrm>
          <a:prstGeom prst="rect">
            <a:avLst/>
          </a:prstGeom>
        </p:spPr>
      </p:pic>
      <p:sp>
        <p:nvSpPr>
          <p:cNvPr id="4" name="TextBox 3"/>
          <p:cNvSpPr txBox="1"/>
          <p:nvPr/>
        </p:nvSpPr>
        <p:spPr>
          <a:xfrm>
            <a:off x="228600" y="1674674"/>
            <a:ext cx="6858000" cy="1754326"/>
          </a:xfrm>
          <a:prstGeom prst="rect">
            <a:avLst/>
          </a:prstGeom>
          <a:noFill/>
        </p:spPr>
        <p:txBody>
          <a:bodyPr wrap="square" rtlCol="0">
            <a:spAutoFit/>
          </a:bodyPr>
          <a:lstStyle/>
          <a:p>
            <a:pPr>
              <a:lnSpc>
                <a:spcPct val="150000"/>
              </a:lnSpc>
            </a:pPr>
            <a:r>
              <a:rPr lang="en-US" sz="3600" dirty="0">
                <a:solidFill>
                  <a:srgbClr val="D8AE36"/>
                </a:solidFill>
                <a:latin typeface="Bookman Old Style" panose="02050604050505020204" pitchFamily="18" charset="0"/>
              </a:rPr>
              <a:t>Chapter 14</a:t>
            </a:r>
          </a:p>
          <a:p>
            <a:pPr>
              <a:lnSpc>
                <a:spcPct val="150000"/>
              </a:lnSpc>
            </a:pPr>
            <a:r>
              <a:rPr lang="en-US" sz="3600" dirty="0">
                <a:solidFill>
                  <a:srgbClr val="D8AE36"/>
                </a:solidFill>
                <a:latin typeface="Bookman Old Style" panose="02050604050505020204" pitchFamily="18" charset="0"/>
              </a:rPr>
              <a:t>Audit Requirements </a:t>
            </a:r>
          </a:p>
        </p:txBody>
      </p:sp>
      <p:pic>
        <p:nvPicPr>
          <p:cNvPr id="22" name="Audio 21">
            <a:hlinkClick r:id="" action="ppaction://media"/>
            <a:extLst>
              <a:ext uri="{FF2B5EF4-FFF2-40B4-BE49-F238E27FC236}">
                <a16:creationId xmlns:a16="http://schemas.microsoft.com/office/drawing/2014/main" id="{4410C1E3-46B3-1407-D29F-8938F365CF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21102205"/>
      </p:ext>
    </p:extLst>
  </p:cSld>
  <p:clrMapOvr>
    <a:masterClrMapping/>
  </p:clrMapOvr>
  <mc:AlternateContent xmlns:mc="http://schemas.openxmlformats.org/markup-compatibility/2006">
    <mc:Choice xmlns:p14="http://schemas.microsoft.com/office/powerpoint/2010/main" Requires="p14">
      <p:transition spd="slow" p14:dur="2000" advTm="41480"/>
    </mc:Choice>
    <mc:Fallback>
      <p:transition spd="slow" advTm="4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Single Audit Record</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11" name="Content Placeholder 10">
            <a:extLst>
              <a:ext uri="{FF2B5EF4-FFF2-40B4-BE49-F238E27FC236}">
                <a16:creationId xmlns:a16="http://schemas.microsoft.com/office/drawing/2014/main" id="{948BCF1A-A51F-0948-07BA-008A9558FC52}"/>
              </a:ext>
            </a:extLst>
          </p:cNvPr>
          <p:cNvPicPr>
            <a:picLocks noGrp="1" noChangeAspect="1"/>
          </p:cNvPicPr>
          <p:nvPr>
            <p:ph idx="1"/>
          </p:nvPr>
        </p:nvPicPr>
        <p:blipFill>
          <a:blip r:embed="rId6"/>
          <a:stretch>
            <a:fillRect/>
          </a:stretch>
        </p:blipFill>
        <p:spPr>
          <a:xfrm>
            <a:off x="152400" y="1314676"/>
            <a:ext cx="6566126" cy="4525962"/>
          </a:xfrm>
        </p:spPr>
      </p:pic>
      <p:grpSp>
        <p:nvGrpSpPr>
          <p:cNvPr id="2" name="Group 1">
            <a:extLst>
              <a:ext uri="{FF2B5EF4-FFF2-40B4-BE49-F238E27FC236}">
                <a16:creationId xmlns:a16="http://schemas.microsoft.com/office/drawing/2014/main" id="{584C401C-834A-8B00-A39C-3A20840B8C8F}"/>
              </a:ext>
            </a:extLst>
          </p:cNvPr>
          <p:cNvGrpSpPr/>
          <p:nvPr/>
        </p:nvGrpSpPr>
        <p:grpSpPr>
          <a:xfrm>
            <a:off x="7789468" y="1"/>
            <a:ext cx="1354532" cy="1314675"/>
            <a:chOff x="0" y="0"/>
            <a:chExt cx="5943600" cy="7657314"/>
          </a:xfrm>
        </p:grpSpPr>
        <p:pic>
          <p:nvPicPr>
            <p:cNvPr id="4" name="Picture 3">
              <a:extLst>
                <a:ext uri="{FF2B5EF4-FFF2-40B4-BE49-F238E27FC236}">
                  <a16:creationId xmlns:a16="http://schemas.microsoft.com/office/drawing/2014/main" id="{C394E99B-D27D-4E12-8D2B-180FB83CE01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5943600" cy="7657314"/>
            </a:xfrm>
            <a:prstGeom prst="rect">
              <a:avLst/>
            </a:prstGeom>
          </p:spPr>
        </p:pic>
        <p:sp>
          <p:nvSpPr>
            <p:cNvPr id="5" name="Text Box 2">
              <a:extLst>
                <a:ext uri="{FF2B5EF4-FFF2-40B4-BE49-F238E27FC236}">
                  <a16:creationId xmlns:a16="http://schemas.microsoft.com/office/drawing/2014/main" id="{1A4B2074-72AF-3DB7-D87A-E215E21C410F}"/>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This Photo</a:t>
              </a:r>
              <a:r>
                <a:rPr lang="en-US" sz="900" dirty="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CC BY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Rectangle 8">
            <a:extLst>
              <a:ext uri="{FF2B5EF4-FFF2-40B4-BE49-F238E27FC236}">
                <a16:creationId xmlns:a16="http://schemas.microsoft.com/office/drawing/2014/main" id="{271876CA-AC92-3792-3C1B-622A9988B8AB}"/>
              </a:ext>
            </a:extLst>
          </p:cNvPr>
          <p:cNvSpPr/>
          <p:nvPr/>
        </p:nvSpPr>
        <p:spPr>
          <a:xfrm>
            <a:off x="282035" y="5153227"/>
            <a:ext cx="5509164" cy="415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3C1FDA40-9C34-6666-07B0-C42871542F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0228440"/>
      </p:ext>
    </p:extLst>
  </p:cSld>
  <p:clrMapOvr>
    <a:masterClrMapping/>
  </p:clrMapOvr>
  <mc:AlternateContent xmlns:mc="http://schemas.openxmlformats.org/markup-compatibility/2006">
    <mc:Choice xmlns:p14="http://schemas.microsoft.com/office/powerpoint/2010/main" Requires="p14">
      <p:transition spd="slow" p14:dur="2000" advTm="87074"/>
    </mc:Choice>
    <mc:Fallback>
      <p:transition spd="slow" advTm="8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Single Audit Record</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grpSp>
        <p:nvGrpSpPr>
          <p:cNvPr id="2" name="Group 1">
            <a:extLst>
              <a:ext uri="{FF2B5EF4-FFF2-40B4-BE49-F238E27FC236}">
                <a16:creationId xmlns:a16="http://schemas.microsoft.com/office/drawing/2014/main" id="{584C401C-834A-8B00-A39C-3A20840B8C8F}"/>
              </a:ext>
            </a:extLst>
          </p:cNvPr>
          <p:cNvGrpSpPr/>
          <p:nvPr/>
        </p:nvGrpSpPr>
        <p:grpSpPr>
          <a:xfrm>
            <a:off x="7789468" y="1"/>
            <a:ext cx="1354532" cy="1314675"/>
            <a:chOff x="0" y="0"/>
            <a:chExt cx="5943600" cy="7657314"/>
          </a:xfrm>
        </p:grpSpPr>
        <p:pic>
          <p:nvPicPr>
            <p:cNvPr id="4" name="Picture 3">
              <a:extLst>
                <a:ext uri="{FF2B5EF4-FFF2-40B4-BE49-F238E27FC236}">
                  <a16:creationId xmlns:a16="http://schemas.microsoft.com/office/drawing/2014/main" id="{C394E99B-D27D-4E12-8D2B-180FB83CE01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5943600" cy="7657314"/>
            </a:xfrm>
            <a:prstGeom prst="rect">
              <a:avLst/>
            </a:prstGeom>
          </p:spPr>
        </p:pic>
        <p:sp>
          <p:nvSpPr>
            <p:cNvPr id="5" name="Text Box 2">
              <a:extLst>
                <a:ext uri="{FF2B5EF4-FFF2-40B4-BE49-F238E27FC236}">
                  <a16:creationId xmlns:a16="http://schemas.microsoft.com/office/drawing/2014/main" id="{1A4B2074-72AF-3DB7-D87A-E215E21C410F}"/>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This Photo</a:t>
              </a:r>
              <a:r>
                <a:rPr lang="en-US" sz="900" dirty="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Content Placeholder 13">
            <a:extLst>
              <a:ext uri="{FF2B5EF4-FFF2-40B4-BE49-F238E27FC236}">
                <a16:creationId xmlns:a16="http://schemas.microsoft.com/office/drawing/2014/main" id="{A0E59992-0F5B-6FD6-9020-4A5F2C599A44}"/>
              </a:ext>
            </a:extLst>
          </p:cNvPr>
          <p:cNvPicPr>
            <a:picLocks noGrp="1" noChangeAspect="1"/>
          </p:cNvPicPr>
          <p:nvPr>
            <p:ph idx="1"/>
          </p:nvPr>
        </p:nvPicPr>
        <p:blipFill>
          <a:blip r:embed="rId9"/>
          <a:stretch>
            <a:fillRect/>
          </a:stretch>
        </p:blipFill>
        <p:spPr>
          <a:xfrm>
            <a:off x="609600" y="1573348"/>
            <a:ext cx="7748251" cy="4525963"/>
          </a:xfrm>
          <a:ln>
            <a:solidFill>
              <a:schemeClr val="bg1">
                <a:lumMod val="85000"/>
              </a:schemeClr>
            </a:solidFill>
          </a:ln>
        </p:spPr>
      </p:pic>
      <p:pic>
        <p:nvPicPr>
          <p:cNvPr id="19" name="Audio 18">
            <a:hlinkClick r:id="" action="ppaction://media"/>
            <a:extLst>
              <a:ext uri="{FF2B5EF4-FFF2-40B4-BE49-F238E27FC236}">
                <a16:creationId xmlns:a16="http://schemas.microsoft.com/office/drawing/2014/main" id="{BC16D984-E37C-B050-1B3E-BA7915C6FD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49550588"/>
      </p:ext>
    </p:extLst>
  </p:cSld>
  <p:clrMapOvr>
    <a:masterClrMapping/>
  </p:clrMapOvr>
  <mc:AlternateContent xmlns:mc="http://schemas.openxmlformats.org/markup-compatibility/2006">
    <mc:Choice xmlns:p14="http://schemas.microsoft.com/office/powerpoint/2010/main" Requires="p14">
      <p:transition spd="slow" p14:dur="2000" advTm="5415"/>
    </mc:Choice>
    <mc:Fallback>
      <p:transition spd="slow" advTm="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Submission of OCSAR </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4" name="Content Placeholder 3">
            <a:extLst>
              <a:ext uri="{FF2B5EF4-FFF2-40B4-BE49-F238E27FC236}">
                <a16:creationId xmlns:a16="http://schemas.microsoft.com/office/drawing/2014/main" id="{3E03EBE8-7C0E-3E82-F1EC-BDFA75934477}"/>
              </a:ext>
            </a:extLst>
          </p:cNvPr>
          <p:cNvPicPr>
            <a:picLocks noGrp="1" noChangeAspect="1"/>
          </p:cNvPicPr>
          <p:nvPr>
            <p:ph idx="1"/>
          </p:nvPr>
        </p:nvPicPr>
        <p:blipFill>
          <a:blip r:embed="rId6"/>
          <a:stretch>
            <a:fillRect/>
          </a:stretch>
        </p:blipFill>
        <p:spPr>
          <a:xfrm>
            <a:off x="143471" y="1600200"/>
            <a:ext cx="7027863" cy="3371326"/>
          </a:xfrm>
          <a:ln>
            <a:solidFill>
              <a:schemeClr val="bg1">
                <a:lumMod val="85000"/>
              </a:schemeClr>
            </a:solidFill>
          </a:ln>
        </p:spPr>
      </p:pic>
      <p:grpSp>
        <p:nvGrpSpPr>
          <p:cNvPr id="2" name="Group 1">
            <a:extLst>
              <a:ext uri="{FF2B5EF4-FFF2-40B4-BE49-F238E27FC236}">
                <a16:creationId xmlns:a16="http://schemas.microsoft.com/office/drawing/2014/main" id="{6269CDF1-20F2-DA61-4F5C-62B5FF22BF00}"/>
              </a:ext>
            </a:extLst>
          </p:cNvPr>
          <p:cNvGrpSpPr/>
          <p:nvPr/>
        </p:nvGrpSpPr>
        <p:grpSpPr>
          <a:xfrm>
            <a:off x="7789468" y="1"/>
            <a:ext cx="1354532" cy="1529422"/>
            <a:chOff x="0" y="0"/>
            <a:chExt cx="5943600" cy="7423445"/>
          </a:xfrm>
        </p:grpSpPr>
        <p:pic>
          <p:nvPicPr>
            <p:cNvPr id="5" name="Picture 4">
              <a:extLst>
                <a:ext uri="{FF2B5EF4-FFF2-40B4-BE49-F238E27FC236}">
                  <a16:creationId xmlns:a16="http://schemas.microsoft.com/office/drawing/2014/main" id="{90029523-1135-3A56-09F1-C8CA252D960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CA5BCA90-27CA-B78F-4572-94F24A404ABB}"/>
                </a:ext>
              </a:extLst>
            </p:cNvPr>
            <p:cNvSpPr txBox="1"/>
            <p:nvPr/>
          </p:nvSpPr>
          <p:spPr>
            <a:xfrm>
              <a:off x="0" y="7201536"/>
              <a:ext cx="5943600" cy="221909"/>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This Photo</a:t>
              </a:r>
              <a:r>
                <a:rPr lang="en-US" sz="900" dirty="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CC BY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Audio 16">
            <a:hlinkClick r:id="" action="ppaction://media"/>
            <a:extLst>
              <a:ext uri="{FF2B5EF4-FFF2-40B4-BE49-F238E27FC236}">
                <a16:creationId xmlns:a16="http://schemas.microsoft.com/office/drawing/2014/main" id="{36E2CA62-F916-DE9E-DA25-4D1FE24B0F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46793981"/>
      </p:ext>
    </p:extLst>
  </p:cSld>
  <p:clrMapOvr>
    <a:masterClrMapping/>
  </p:clrMapOvr>
  <mc:AlternateContent xmlns:mc="http://schemas.openxmlformats.org/markup-compatibility/2006">
    <mc:Choice xmlns:p14="http://schemas.microsoft.com/office/powerpoint/2010/main" Requires="p14">
      <p:transition spd="slow" p14:dur="2000" advTm="52396"/>
    </mc:Choice>
    <mc:Fallback>
      <p:transition spd="slow" advTm="52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Delinquent or Incomplete Filing</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7028481" cy="5105400"/>
          </a:xfrm>
        </p:spPr>
        <p:txBody>
          <a:bodyPr/>
          <a:lstStyle/>
          <a:p>
            <a:pPr>
              <a:lnSpc>
                <a:spcPct val="90000"/>
              </a:lnSpc>
              <a:defRPr/>
            </a:pPr>
            <a:r>
              <a:rPr lang="en-US" altLang="en-US" sz="2400" dirty="0">
                <a:latin typeface="Arial" panose="020B0604020202020204" pitchFamily="34" charset="0"/>
                <a:cs typeface="Arial" panose="020B0604020202020204" pitchFamily="34" charset="0"/>
              </a:rPr>
              <a:t>Non receipt or incomplete of SA reports </a:t>
            </a:r>
            <a:r>
              <a:rPr lang="en-US" altLang="en-US" sz="2400" b="1" u="sng" dirty="0">
                <a:latin typeface="Arial" panose="020B0604020202020204" pitchFamily="34" charset="0"/>
                <a:cs typeface="Arial" panose="020B0604020202020204" pitchFamily="34" charset="0"/>
              </a:rPr>
              <a:t>may </a:t>
            </a:r>
            <a:r>
              <a:rPr lang="en-US" altLang="en-US" sz="2400" dirty="0">
                <a:latin typeface="Arial" panose="020B0604020202020204" pitchFamily="34" charset="0"/>
                <a:cs typeface="Arial" panose="020B0604020202020204" pitchFamily="34" charset="0"/>
              </a:rPr>
              <a:t>result in: </a:t>
            </a:r>
          </a:p>
          <a:p>
            <a:pPr>
              <a:lnSpc>
                <a:spcPct val="90000"/>
              </a:lnSpc>
              <a:defRPr/>
            </a:pPr>
            <a:endParaRPr lang="en-US" altLang="en-US" sz="2400" dirty="0">
              <a:latin typeface="Arial" panose="020B0604020202020204" pitchFamily="34" charset="0"/>
              <a:cs typeface="Arial" panose="020B0604020202020204" pitchFamily="34" charset="0"/>
            </a:endParaRPr>
          </a:p>
          <a:p>
            <a:pPr marL="800100" lvl="1" indent="-342900">
              <a:lnSpc>
                <a:spcPct val="90000"/>
              </a:lnSpc>
              <a:buClr>
                <a:schemeClr val="accent1">
                  <a:lumMod val="75000"/>
                </a:schemeClr>
              </a:buCl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A hold on contract amendment requests</a:t>
            </a:r>
          </a:p>
          <a:p>
            <a:pPr lvl="1">
              <a:lnSpc>
                <a:spcPct val="90000"/>
              </a:lnSpc>
              <a:buClr>
                <a:schemeClr val="accent1">
                  <a:lumMod val="75000"/>
                </a:schemeClr>
              </a:buClr>
              <a:defRPr/>
            </a:pPr>
            <a:endParaRPr lang="en-US" altLang="en-US" sz="2400" dirty="0">
              <a:latin typeface="Arial" panose="020B0604020202020204" pitchFamily="34" charset="0"/>
              <a:cs typeface="Arial" panose="020B0604020202020204" pitchFamily="34" charset="0"/>
            </a:endParaRPr>
          </a:p>
          <a:p>
            <a:pPr marL="800100" lvl="1" indent="-342900">
              <a:lnSpc>
                <a:spcPct val="90000"/>
              </a:lnSpc>
              <a:buClr>
                <a:schemeClr val="accent1">
                  <a:lumMod val="75000"/>
                </a:schemeClr>
              </a:buCl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Suspended funding on all open contracts </a:t>
            </a:r>
          </a:p>
          <a:p>
            <a:pPr marL="800100" lvl="1" indent="-342900">
              <a:lnSpc>
                <a:spcPct val="90000"/>
              </a:lnSpc>
              <a:buClr>
                <a:schemeClr val="accent1">
                  <a:lumMod val="75000"/>
                </a:schemeClr>
              </a:buClr>
              <a:buFont typeface="Wingdings" panose="05000000000000000000" pitchFamily="2" charset="2"/>
              <a:buChar char="ü"/>
              <a:defRPr/>
            </a:pPr>
            <a:endParaRPr lang="en-US" altLang="en-US" sz="2400" dirty="0">
              <a:latin typeface="Arial" panose="020B0604020202020204" pitchFamily="34" charset="0"/>
              <a:cs typeface="Arial" panose="020B0604020202020204" pitchFamily="34" charset="0"/>
            </a:endParaRPr>
          </a:p>
          <a:p>
            <a:pPr marL="800100" lvl="1" indent="-342900">
              <a:lnSpc>
                <a:spcPct val="90000"/>
              </a:lnSpc>
              <a:buClr>
                <a:schemeClr val="accent1">
                  <a:lumMod val="75000"/>
                </a:schemeClr>
              </a:buCl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Ineligibility to apply for TxCDBG assistance</a:t>
            </a:r>
          </a:p>
          <a:p>
            <a:pPr marL="800100" lvl="1" indent="-342900">
              <a:lnSpc>
                <a:spcPct val="90000"/>
              </a:lnSpc>
              <a:buClr>
                <a:schemeClr val="accent1">
                  <a:lumMod val="75000"/>
                </a:schemeClr>
              </a:buClr>
              <a:buFont typeface="Wingdings" panose="05000000000000000000" pitchFamily="2" charset="2"/>
              <a:buChar char="ü"/>
              <a:defRPr/>
            </a:pPr>
            <a:endParaRPr lang="en-US" altLang="en-US" sz="2400" dirty="0">
              <a:latin typeface="Arial" panose="020B0604020202020204" pitchFamily="34" charset="0"/>
              <a:cs typeface="Arial" panose="020B0604020202020204" pitchFamily="34" charset="0"/>
            </a:endParaRPr>
          </a:p>
          <a:p>
            <a:pPr marL="800100" lvl="1" indent="-342900">
              <a:lnSpc>
                <a:spcPct val="90000"/>
              </a:lnSpc>
              <a:buClr>
                <a:schemeClr val="accent1">
                  <a:lumMod val="75000"/>
                </a:schemeClr>
              </a:buCl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Place a hold on any newly awarded contracts</a:t>
            </a:r>
          </a:p>
          <a:p>
            <a:endParaRPr lang="en-US" dirty="0"/>
          </a:p>
        </p:txBody>
      </p:sp>
      <p:pic>
        <p:nvPicPr>
          <p:cNvPr id="21" name="Audio 20">
            <a:hlinkClick r:id="" action="ppaction://media"/>
            <a:extLst>
              <a:ext uri="{FF2B5EF4-FFF2-40B4-BE49-F238E27FC236}">
                <a16:creationId xmlns:a16="http://schemas.microsoft.com/office/drawing/2014/main" id="{F70CD3A2-98B8-0B5F-D0BA-1B63E76E98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91821257"/>
      </p:ext>
    </p:extLst>
  </p:cSld>
  <p:clrMapOvr>
    <a:masterClrMapping/>
  </p:clrMapOvr>
  <mc:AlternateContent xmlns:mc="http://schemas.openxmlformats.org/markup-compatibility/2006">
    <mc:Choice xmlns:p14="http://schemas.microsoft.com/office/powerpoint/2010/main" Requires="p14">
      <p:transition spd="slow" p14:dur="2000" advTm="11765"/>
    </mc:Choice>
    <mc:Fallback>
      <p:transition spd="slow" advTm="1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Timeline for Reporting</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618273A7-43F5-EE8B-4CF9-4519CE72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927" y="1838273"/>
            <a:ext cx="7148844" cy="3511881"/>
          </a:xfrm>
          <a:prstGeom prst="rect">
            <a:avLst/>
          </a:prstGeom>
          <a:ln>
            <a:solidFill>
              <a:schemeClr val="bg1">
                <a:lumMod val="85000"/>
              </a:schemeClr>
            </a:solidFill>
          </a:ln>
        </p:spPr>
      </p:pic>
      <p:pic>
        <p:nvPicPr>
          <p:cNvPr id="37" name="Audio 36">
            <a:hlinkClick r:id="" action="ppaction://media"/>
            <a:extLst>
              <a:ext uri="{FF2B5EF4-FFF2-40B4-BE49-F238E27FC236}">
                <a16:creationId xmlns:a16="http://schemas.microsoft.com/office/drawing/2014/main" id="{EFE56F5C-5716-FC3C-57C3-C5449DE86C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2095289"/>
      </p:ext>
    </p:extLst>
  </p:cSld>
  <p:clrMapOvr>
    <a:masterClrMapping/>
  </p:clrMapOvr>
  <mc:AlternateContent xmlns:mc="http://schemas.openxmlformats.org/markup-compatibility/2006">
    <mc:Choice xmlns:p14="http://schemas.microsoft.com/office/powerpoint/2010/main" Requires="p14">
      <p:transition spd="slow" p14:dur="2000" advTm="72227"/>
    </mc:Choice>
    <mc:Fallback>
      <p:transition spd="slow" advTm="7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24162" y="505209"/>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               Helpful Links </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28600" y="1371600"/>
            <a:ext cx="7391400" cy="5105400"/>
          </a:xfrm>
        </p:spPr>
        <p:txBody>
          <a:bodyPr>
            <a:normAutofit/>
          </a:bodyPr>
          <a:lstStyle/>
          <a:p>
            <a:pPr marL="0" indent="0">
              <a:buNone/>
              <a:defRPr/>
            </a:pPr>
            <a:endParaRPr lang="en-US" sz="1800" u="sng" dirty="0">
              <a:highlight>
                <a:srgbClr val="FFFF00"/>
              </a:highlight>
              <a:latin typeface="Georgia" panose="02040502050405020303" pitchFamily="18" charset="0"/>
            </a:endParaRPr>
          </a:p>
          <a:p>
            <a:pPr lvl="1">
              <a:buClr>
                <a:srgbClr val="1F497D"/>
              </a:buClr>
              <a:buFont typeface="Wingdings" panose="05000000000000000000" pitchFamily="2" charset="2"/>
              <a:buChar char="§"/>
            </a:pPr>
            <a:r>
              <a:rPr lang="en-US" altLang="en-US" sz="1800" dirty="0">
                <a:latin typeface="Georgia" panose="02040502050405020303" pitchFamily="18" charset="0"/>
              </a:rPr>
              <a:t>The SA Report must be submitted to the Federal Audit Clearing House (FAC)</a:t>
            </a:r>
            <a:r>
              <a:rPr lang="en-US" altLang="en-US" sz="1800" dirty="0">
                <a:solidFill>
                  <a:prstClr val="black"/>
                </a:solidFill>
                <a:latin typeface="Georgia" panose="02040502050405020303" pitchFamily="18" charset="0"/>
              </a:rPr>
              <a:t>.</a:t>
            </a:r>
          </a:p>
          <a:p>
            <a:pPr lvl="1">
              <a:buClr>
                <a:srgbClr val="1F497D"/>
              </a:buClr>
              <a:buFont typeface="Wingdings" panose="05000000000000000000" pitchFamily="2" charset="2"/>
              <a:buChar char="§"/>
            </a:pPr>
            <a:r>
              <a:rPr lang="en-US" altLang="en-US" sz="1900" dirty="0">
                <a:latin typeface="Georgia" panose="02040502050405020303" pitchFamily="18" charset="0"/>
              </a:rPr>
              <a:t>Go to </a:t>
            </a:r>
            <a:r>
              <a:rPr lang="en-US" altLang="en-US" sz="1900" dirty="0">
                <a:latin typeface="Georgia" panose="02040502050405020303" pitchFamily="18" charset="0"/>
                <a:hlinkClick r:id="rId6"/>
              </a:rPr>
              <a:t>https://harvester.census.gov/facweb/</a:t>
            </a:r>
            <a:r>
              <a:rPr lang="en-US" altLang="en-US" sz="1900" dirty="0">
                <a:latin typeface="Georgia" panose="02040502050405020303" pitchFamily="18" charset="0"/>
              </a:rPr>
              <a:t>, for instructions on filing the SA report.</a:t>
            </a:r>
          </a:p>
          <a:p>
            <a:pPr lvl="1">
              <a:buClr>
                <a:srgbClr val="1F497D"/>
              </a:buClr>
              <a:buFont typeface="Wingdings" panose="05000000000000000000" pitchFamily="2" charset="2"/>
              <a:buChar char="§"/>
            </a:pPr>
            <a:r>
              <a:rPr lang="en-US" sz="1900" dirty="0">
                <a:latin typeface="Georgia" panose="02040502050405020303" pitchFamily="18" charset="0"/>
              </a:rPr>
              <a:t>The Texas State Board of Public Accountancy -</a:t>
            </a:r>
            <a:r>
              <a:rPr lang="en-US" sz="1900" dirty="0">
                <a:solidFill>
                  <a:srgbClr val="0000FF"/>
                </a:solidFill>
                <a:latin typeface="Georgia" panose="02040502050405020303" pitchFamily="18" charset="0"/>
              </a:rPr>
              <a:t>https://www.tsbpa.texas.gov</a:t>
            </a:r>
            <a:r>
              <a:rPr lang="en-US" sz="1900" dirty="0">
                <a:latin typeface="Georgia" panose="02040502050405020303" pitchFamily="18" charset="0"/>
              </a:rPr>
              <a:t>/</a:t>
            </a:r>
          </a:p>
          <a:p>
            <a:pPr marL="0" indent="0">
              <a:buNone/>
              <a:defRPr/>
            </a:pPr>
            <a:endParaRPr lang="en-US" altLang="en-US" sz="1800" dirty="0">
              <a:latin typeface="Georgia" panose="02040502050405020303" pitchFamily="18" charset="0"/>
            </a:endParaRPr>
          </a:p>
          <a:p>
            <a:pPr marL="0" indent="0">
              <a:buNone/>
              <a:defRPr/>
            </a:pPr>
            <a:r>
              <a:rPr lang="en-US" altLang="en-US" sz="1800" dirty="0">
                <a:latin typeface="Georgia" panose="02040502050405020303" pitchFamily="18" charset="0"/>
              </a:rPr>
              <a:t>For further assistance: </a:t>
            </a:r>
          </a:p>
          <a:p>
            <a:pPr marL="0" indent="0">
              <a:buNone/>
              <a:defRPr/>
            </a:pPr>
            <a:r>
              <a:rPr lang="en-US" sz="1800" u="sng" dirty="0">
                <a:solidFill>
                  <a:srgbClr val="0563C1"/>
                </a:solidFill>
                <a:effectLst/>
                <a:latin typeface="Georgia" panose="02040502050405020303" pitchFamily="18" charset="0"/>
                <a:ea typeface="Calibri" panose="020F0502020204030204" pitchFamily="34" charset="0"/>
                <a:hlinkClick r:id="rId7"/>
              </a:rPr>
              <a:t>Rosalinda.Hamilton@TexasAgriculture.gov</a:t>
            </a:r>
            <a:endParaRPr lang="en-US" altLang="en-US" u="sng" dirty="0">
              <a:highlight>
                <a:srgbClr val="FFFF00"/>
              </a:highlight>
              <a:latin typeface="Georgia" panose="02040502050405020303" pitchFamily="18" charset="0"/>
            </a:endParaRPr>
          </a:p>
          <a:p>
            <a:pPr lvl="0">
              <a:defRPr/>
            </a:pPr>
            <a:endParaRPr lang="en-US" sz="2800" u="sng" dirty="0">
              <a:highlight>
                <a:srgbClr val="FFFF00"/>
              </a:highlight>
            </a:endParaRPr>
          </a:p>
          <a:p>
            <a:pPr lvl="0">
              <a:defRPr/>
            </a:pPr>
            <a:endParaRPr lang="en-US" sz="2800" u="sng" dirty="0"/>
          </a:p>
          <a:p>
            <a:pPr>
              <a:defRPr/>
            </a:pPr>
            <a:endParaRPr lang="en-US" sz="2800" u="sng" dirty="0"/>
          </a:p>
          <a:p>
            <a:pPr>
              <a:defRPr/>
            </a:pPr>
            <a:endParaRPr lang="en-US" sz="2800" u="sng" dirty="0"/>
          </a:p>
          <a:p>
            <a:pPr>
              <a:defRPr/>
            </a:pPr>
            <a:endParaRPr lang="en-US" sz="2800" u="sng" dirty="0"/>
          </a:p>
          <a:p>
            <a:pPr>
              <a:defRPr/>
            </a:pPr>
            <a:endParaRPr lang="en-US" sz="2800" u="sng" dirty="0"/>
          </a:p>
          <a:p>
            <a:pPr>
              <a:defRPr/>
            </a:pPr>
            <a:endParaRPr lang="en-US" sz="2800" dirty="0"/>
          </a:p>
          <a:p>
            <a:endParaRPr lang="en-US" dirty="0"/>
          </a:p>
        </p:txBody>
      </p:sp>
      <p:grpSp>
        <p:nvGrpSpPr>
          <p:cNvPr id="2" name="Group 1">
            <a:extLst>
              <a:ext uri="{FF2B5EF4-FFF2-40B4-BE49-F238E27FC236}">
                <a16:creationId xmlns:a16="http://schemas.microsoft.com/office/drawing/2014/main" id="{E669B7B0-8071-1E22-22AB-4D6DFE2C4D25}"/>
              </a:ext>
            </a:extLst>
          </p:cNvPr>
          <p:cNvGrpSpPr/>
          <p:nvPr/>
        </p:nvGrpSpPr>
        <p:grpSpPr>
          <a:xfrm>
            <a:off x="7780369" y="1"/>
            <a:ext cx="1354532" cy="1371599"/>
            <a:chOff x="0" y="0"/>
            <a:chExt cx="5943600" cy="7545070"/>
          </a:xfrm>
        </p:grpSpPr>
        <p:pic>
          <p:nvPicPr>
            <p:cNvPr id="4" name="Picture 3">
              <a:extLst>
                <a:ext uri="{FF2B5EF4-FFF2-40B4-BE49-F238E27FC236}">
                  <a16:creationId xmlns:a16="http://schemas.microsoft.com/office/drawing/2014/main" id="{22AAF9F6-498A-392B-BED7-325F80FE375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43AECC14-1568-71B3-0BEA-98F879D1AD85}"/>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0" name="Audio 29">
            <a:hlinkClick r:id="" action="ppaction://media"/>
            <a:extLst>
              <a:ext uri="{FF2B5EF4-FFF2-40B4-BE49-F238E27FC236}">
                <a16:creationId xmlns:a16="http://schemas.microsoft.com/office/drawing/2014/main" id="{34D0F95E-B54F-7BCB-4A21-A15C50BE466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1332931"/>
      </p:ext>
    </p:extLst>
  </p:cSld>
  <p:clrMapOvr>
    <a:masterClrMapping/>
  </p:clrMapOvr>
  <mc:AlternateContent xmlns:mc="http://schemas.openxmlformats.org/markup-compatibility/2006">
    <mc:Choice xmlns:p14="http://schemas.microsoft.com/office/powerpoint/2010/main" Requires="p14">
      <p:transition spd="slow" p14:dur="2000" advTm="5756"/>
    </mc:Choice>
    <mc:Fallback>
      <p:transition spd="slow" advTm="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Single Audit Act</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238101" y="1616671"/>
            <a:ext cx="7164670" cy="4595184"/>
          </a:xfrm>
        </p:spPr>
        <p:txBody>
          <a:bodyPr>
            <a:normAutofit/>
          </a:bodyPr>
          <a:lstStyle/>
          <a:p>
            <a:pPr lvl="1">
              <a:buClr>
                <a:schemeClr val="accent1">
                  <a:lumMod val="75000"/>
                </a:schemeClr>
              </a:buClr>
              <a:buFont typeface="Wingdings" panose="05000000000000000000" pitchFamily="2" charset="2"/>
              <a:buChar char="q"/>
            </a:pPr>
            <a:r>
              <a:rPr lang="en-US" altLang="en-US" sz="2400" dirty="0">
                <a:latin typeface="Georgia" pitchFamily="18" charset="0"/>
              </a:rPr>
              <a:t>Single Audit Act passed in 1984</a:t>
            </a:r>
          </a:p>
          <a:p>
            <a:pPr lvl="1">
              <a:buClr>
                <a:schemeClr val="accent1">
                  <a:lumMod val="75000"/>
                </a:schemeClr>
              </a:buClr>
              <a:buFont typeface="Wingdings" panose="05000000000000000000" pitchFamily="2" charset="2"/>
              <a:buChar char="q"/>
            </a:pPr>
            <a:r>
              <a:rPr lang="en-US" altLang="en-US" sz="2400" dirty="0">
                <a:latin typeface="Georgia" pitchFamily="18" charset="0"/>
              </a:rPr>
              <a:t>Single Audit Amendments Act passed in 1996</a:t>
            </a:r>
          </a:p>
          <a:p>
            <a:pPr marL="457200" lvl="1" indent="0">
              <a:buClr>
                <a:schemeClr val="accent1">
                  <a:lumMod val="75000"/>
                </a:schemeClr>
              </a:buClr>
              <a:buNone/>
            </a:pPr>
            <a:endParaRPr lang="en-US" altLang="en-US" sz="2400" dirty="0">
              <a:latin typeface="Georgia" pitchFamily="18" charset="0"/>
            </a:endParaRPr>
          </a:p>
          <a:p>
            <a:pPr marL="1200150" lvl="2" indent="-342900">
              <a:buClr>
                <a:schemeClr val="accent1">
                  <a:lumMod val="75000"/>
                </a:schemeClr>
              </a:buClr>
              <a:buFont typeface="Wingdings" panose="05000000000000000000" pitchFamily="2" charset="2"/>
              <a:buChar char="§"/>
            </a:pPr>
            <a:r>
              <a:rPr lang="en-US" altLang="en-US" sz="2000" dirty="0">
                <a:latin typeface="Georgia" pitchFamily="18" charset="0"/>
              </a:rPr>
              <a:t>Requires annual financial audits from recipients of federal assistance. </a:t>
            </a:r>
          </a:p>
          <a:p>
            <a:pPr marL="1200150" lvl="2" indent="-342900">
              <a:buClr>
                <a:schemeClr val="accent1">
                  <a:lumMod val="75000"/>
                </a:schemeClr>
              </a:buClr>
              <a:buFont typeface="Wingdings" panose="05000000000000000000" pitchFamily="2" charset="2"/>
              <a:buChar char="§"/>
            </a:pPr>
            <a:endParaRPr lang="en-US" altLang="en-US" sz="2000" dirty="0">
              <a:latin typeface="Georgia" pitchFamily="18" charset="0"/>
            </a:endParaRPr>
          </a:p>
          <a:p>
            <a:pPr marL="1200150" lvl="2" indent="-342900">
              <a:buClr>
                <a:schemeClr val="accent1">
                  <a:lumMod val="75000"/>
                </a:schemeClr>
              </a:buClr>
              <a:buFont typeface="Wingdings" panose="05000000000000000000" pitchFamily="2" charset="2"/>
              <a:buChar char="§"/>
            </a:pPr>
            <a:r>
              <a:rPr lang="en-US" altLang="en-US" sz="2000" dirty="0">
                <a:latin typeface="Georgia" pitchFamily="18" charset="0"/>
              </a:rPr>
              <a:t>Replaced multiple audits for federal assistance programs into a Single Audit.</a:t>
            </a:r>
          </a:p>
          <a:p>
            <a:pPr marL="1200150" lvl="2" indent="-342900">
              <a:buClr>
                <a:schemeClr val="accent1">
                  <a:lumMod val="75000"/>
                </a:schemeClr>
              </a:buClr>
              <a:buFont typeface="Wingdings" panose="05000000000000000000" pitchFamily="2" charset="2"/>
              <a:buChar char="§"/>
            </a:pPr>
            <a:endParaRPr lang="en-US" altLang="en-US" sz="2000" dirty="0">
              <a:latin typeface="Georgia" pitchFamily="18" charset="0"/>
            </a:endParaRPr>
          </a:p>
          <a:p>
            <a:pPr lvl="2">
              <a:lnSpc>
                <a:spcPct val="90000"/>
              </a:lnSpc>
              <a:buFont typeface="Wingdings" panose="05000000000000000000" pitchFamily="2" charset="2"/>
              <a:buChar char="§"/>
            </a:pPr>
            <a:r>
              <a:rPr lang="en-US" altLang="en-US" sz="2000" dirty="0">
                <a:latin typeface="Georgia" pitchFamily="18" charset="0"/>
              </a:rPr>
              <a:t>Regulations at 2 CFR Part 200 Subpart F</a:t>
            </a:r>
          </a:p>
          <a:p>
            <a:pPr lvl="2">
              <a:lnSpc>
                <a:spcPct val="90000"/>
              </a:lnSpc>
              <a:buFont typeface="Wingdings" panose="05000000000000000000" pitchFamily="2" charset="2"/>
              <a:buChar char="§"/>
            </a:pPr>
            <a:endParaRPr lang="en-US" altLang="en-US" sz="2000" dirty="0">
              <a:latin typeface="Georgia" pitchFamily="18" charset="0"/>
            </a:endParaRPr>
          </a:p>
          <a:p>
            <a:pPr lvl="2">
              <a:lnSpc>
                <a:spcPct val="90000"/>
              </a:lnSpc>
              <a:buFont typeface="Wingdings" panose="05000000000000000000" pitchFamily="2" charset="2"/>
              <a:buChar char="§"/>
            </a:pPr>
            <a:r>
              <a:rPr lang="en-US" altLang="en-US" sz="2000" dirty="0">
                <a:latin typeface="Georgia" pitchFamily="18" charset="0"/>
              </a:rPr>
              <a:t>Applies to recipients of federal grants</a:t>
            </a:r>
          </a:p>
          <a:p>
            <a:endParaRPr lang="en-US" sz="2400" dirty="0"/>
          </a:p>
        </p:txBody>
      </p:sp>
      <p:pic>
        <p:nvPicPr>
          <p:cNvPr id="7" name="Picture 6">
            <a:extLst>
              <a:ext uri="{FF2B5EF4-FFF2-40B4-BE49-F238E27FC236}">
                <a16:creationId xmlns:a16="http://schemas.microsoft.com/office/drawing/2014/main" id="{EFC46DBE-DEDE-17A9-20F7-59FBFDFA6ED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44000" y="20472"/>
            <a:ext cx="1354532" cy="2219978"/>
          </a:xfrm>
          <a:prstGeom prst="rect">
            <a:avLst/>
          </a:prstGeom>
        </p:spPr>
      </p:pic>
      <p:pic>
        <p:nvPicPr>
          <p:cNvPr id="38" name="Audio 37">
            <a:hlinkClick r:id="" action="ppaction://media"/>
            <a:extLst>
              <a:ext uri="{FF2B5EF4-FFF2-40B4-BE49-F238E27FC236}">
                <a16:creationId xmlns:a16="http://schemas.microsoft.com/office/drawing/2014/main" id="{7F8BC675-5174-5DDC-0B76-E24CD1AE55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95940604"/>
      </p:ext>
    </p:extLst>
  </p:cSld>
  <p:clrMapOvr>
    <a:masterClrMapping/>
  </p:clrMapOvr>
  <mc:AlternateContent xmlns:mc="http://schemas.openxmlformats.org/markup-compatibility/2006">
    <mc:Choice xmlns:p14="http://schemas.microsoft.com/office/powerpoint/2010/main" Requires="p14">
      <p:transition spd="slow" p14:dur="2000" advTm="24487"/>
    </mc:Choice>
    <mc:Fallback>
      <p:transition spd="slow" advTm="2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Single Audit Program Policy</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49223" y="1791222"/>
            <a:ext cx="6637934" cy="3741097"/>
          </a:xfrm>
        </p:spPr>
        <p:txBody>
          <a:bodyPr>
            <a:normAutofit/>
          </a:bodyPr>
          <a:lstStyle/>
          <a:p>
            <a:pPr marL="457200" lvl="1" indent="0">
              <a:buClr>
                <a:schemeClr val="accent1">
                  <a:lumMod val="75000"/>
                </a:schemeClr>
              </a:buClr>
              <a:buNone/>
            </a:pPr>
            <a:endParaRPr lang="en-US" altLang="en-US" sz="2400" dirty="0">
              <a:latin typeface="Georgia" pitchFamily="18" charset="0"/>
            </a:endParaRPr>
          </a:p>
          <a:p>
            <a:pPr marL="457200" lvl="1" indent="0">
              <a:buClr>
                <a:schemeClr val="accent1">
                  <a:lumMod val="75000"/>
                </a:schemeClr>
              </a:buClr>
              <a:buNone/>
            </a:pPr>
            <a:r>
              <a:rPr lang="en-US" altLang="en-US" sz="2400" dirty="0">
                <a:latin typeface="Georgia" pitchFamily="18" charset="0"/>
              </a:rPr>
              <a:t>Chapter 14 of Implementation Manual</a:t>
            </a:r>
          </a:p>
          <a:p>
            <a:pPr marL="457200" lvl="1" indent="0">
              <a:buClr>
                <a:schemeClr val="accent1">
                  <a:lumMod val="75000"/>
                </a:schemeClr>
              </a:buClr>
              <a:buNone/>
            </a:pPr>
            <a:endParaRPr lang="en-US" altLang="en-US" sz="2400" dirty="0">
              <a:latin typeface="Georgia" pitchFamily="18" charset="0"/>
            </a:endParaRPr>
          </a:p>
          <a:p>
            <a:pPr marL="800100" lvl="1" indent="-342900">
              <a:buClr>
                <a:schemeClr val="accent1">
                  <a:lumMod val="75000"/>
                </a:schemeClr>
              </a:buClr>
              <a:buFont typeface="Wingdings" panose="05000000000000000000" pitchFamily="2" charset="2"/>
              <a:buChar char="§"/>
            </a:pPr>
            <a:r>
              <a:rPr lang="en-US" altLang="en-US" sz="1800" dirty="0">
                <a:latin typeface="Georgia" pitchFamily="18" charset="0"/>
              </a:rPr>
              <a:t>Organizational Compliance Single Audit form </a:t>
            </a:r>
            <a:r>
              <a:rPr lang="en-US" altLang="en-US" sz="1800" dirty="0">
                <a:solidFill>
                  <a:srgbClr val="FF0000"/>
                </a:solidFill>
                <a:latin typeface="Georgia" pitchFamily="18" charset="0"/>
              </a:rPr>
              <a:t>(New) </a:t>
            </a:r>
          </a:p>
          <a:p>
            <a:pPr marL="457200" lvl="1" indent="0">
              <a:buClr>
                <a:schemeClr val="accent1">
                  <a:lumMod val="75000"/>
                </a:schemeClr>
              </a:buClr>
              <a:buNone/>
            </a:pPr>
            <a:endParaRPr lang="en-US" altLang="en-US" sz="1800" dirty="0">
              <a:latin typeface="Georgia" pitchFamily="18" charset="0"/>
            </a:endParaRPr>
          </a:p>
          <a:p>
            <a:pPr lvl="1">
              <a:lnSpc>
                <a:spcPct val="90000"/>
              </a:lnSpc>
              <a:buFont typeface="Wingdings" panose="05000000000000000000" pitchFamily="2" charset="2"/>
              <a:buChar char="§"/>
            </a:pPr>
            <a:r>
              <a:rPr lang="en-US" altLang="en-US" sz="1800" dirty="0">
                <a:latin typeface="Georgia" pitchFamily="18" charset="0"/>
              </a:rPr>
              <a:t>OCSAR Submission Procedures</a:t>
            </a:r>
          </a:p>
          <a:p>
            <a:pPr marL="457200" lvl="1" indent="0">
              <a:lnSpc>
                <a:spcPct val="90000"/>
              </a:lnSpc>
              <a:buNone/>
            </a:pPr>
            <a:endParaRPr lang="en-US" altLang="en-US" sz="1800" dirty="0">
              <a:latin typeface="Georgia" pitchFamily="18" charset="0"/>
            </a:endParaRPr>
          </a:p>
          <a:p>
            <a:pPr lvl="1">
              <a:lnSpc>
                <a:spcPct val="90000"/>
              </a:lnSpc>
              <a:buFont typeface="Wingdings" panose="05000000000000000000" pitchFamily="2" charset="2"/>
              <a:buChar char="§"/>
            </a:pPr>
            <a:r>
              <a:rPr lang="en-US" altLang="en-US" sz="1800" dirty="0">
                <a:latin typeface="Georgia" pitchFamily="18" charset="0"/>
              </a:rPr>
              <a:t>Delinquent or Incomplete Filing</a:t>
            </a:r>
          </a:p>
          <a:p>
            <a:endParaRPr lang="en-US" sz="2400" dirty="0"/>
          </a:p>
        </p:txBody>
      </p:sp>
      <p:pic>
        <p:nvPicPr>
          <p:cNvPr id="18" name="Audio 17">
            <a:hlinkClick r:id="" action="ppaction://media"/>
            <a:extLst>
              <a:ext uri="{FF2B5EF4-FFF2-40B4-BE49-F238E27FC236}">
                <a16:creationId xmlns:a16="http://schemas.microsoft.com/office/drawing/2014/main" id="{7FD34262-FDD5-A95D-71D3-9B42A6B794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5261449"/>
      </p:ext>
    </p:extLst>
  </p:cSld>
  <p:clrMapOvr>
    <a:masterClrMapping/>
  </p:clrMapOvr>
  <mc:AlternateContent xmlns:mc="http://schemas.openxmlformats.org/markup-compatibility/2006">
    <mc:Choice xmlns:p14="http://schemas.microsoft.com/office/powerpoint/2010/main" Requires="p14">
      <p:transition spd="slow" p14:dur="2000" advTm="23874"/>
    </mc:Choice>
    <mc:Fallback>
      <p:transition spd="slow" advTm="2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9704"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71457" y="393708"/>
            <a:ext cx="6553201" cy="992886"/>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Organization Single Audit Compliance (OCSAR)</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282035" y="1494451"/>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359988" y="1454273"/>
            <a:ext cx="7164670" cy="5105400"/>
          </a:xfrm>
        </p:spPr>
        <p:txBody>
          <a:bodyPr>
            <a:normAutofit/>
          </a:bodyPr>
          <a:lstStyle/>
          <a:p>
            <a:pPr marL="457200" lvl="1" indent="0">
              <a:buClr>
                <a:schemeClr val="accent1">
                  <a:lumMod val="75000"/>
                </a:schemeClr>
              </a:buClr>
              <a:buNone/>
            </a:pPr>
            <a:endParaRPr lang="en-US" sz="1800" b="1" dirty="0">
              <a:effectLst/>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OCSAR Required for all open Grant Agreements beginning with 2022 awards</a:t>
            </a:r>
          </a:p>
          <a:p>
            <a:pPr lvl="1">
              <a:buClr>
                <a:schemeClr val="accent1">
                  <a:lumMod val="75000"/>
                </a:schemeClr>
              </a:buClr>
              <a:buFont typeface="Wingdings" panose="05000000000000000000" pitchFamily="2" charset="2"/>
              <a:buChar char="§"/>
            </a:pPr>
            <a:endParaRPr lang="en-US" sz="1800" b="1" dirty="0">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dirty="0">
                <a:latin typeface="Georgia" panose="02040502050405020303" pitchFamily="18" charset="0"/>
                <a:ea typeface="Calibri" panose="020F0502020204030204" pitchFamily="34" charset="0"/>
                <a:cs typeface="Times New Roman" panose="02020603050405020304" pitchFamily="18" charset="0"/>
              </a:rPr>
              <a:t>Open – Period begins with FY during grant agreement start until TDA receives Project Completion Report.</a:t>
            </a:r>
          </a:p>
          <a:p>
            <a:pPr marL="457200" lvl="1" indent="0">
              <a:buClr>
                <a:schemeClr val="accent1">
                  <a:lumMod val="75000"/>
                </a:schemeClr>
              </a:buClr>
              <a:buNone/>
            </a:pPr>
            <a:endParaRPr lang="en-US" sz="1800" b="1" dirty="0">
              <a:effectLst/>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dirty="0">
                <a:effectLst/>
                <a:latin typeface="Georgia" panose="02040502050405020303" pitchFamily="18" charset="0"/>
                <a:ea typeface="Calibri" panose="020F0502020204030204" pitchFamily="34" charset="0"/>
                <a:cs typeface="Times New Roman" panose="02020603050405020304" pitchFamily="18" charset="0"/>
              </a:rPr>
              <a:t>Must be submitted within 9 months from Grant Recipient’s fiscal year end date.</a:t>
            </a:r>
          </a:p>
          <a:p>
            <a:pPr marL="457200" lvl="1" indent="0">
              <a:buClr>
                <a:schemeClr val="accent1">
                  <a:lumMod val="75000"/>
                </a:schemeClr>
              </a:buClr>
              <a:buNone/>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May be submitted as ear</a:t>
            </a:r>
            <a:r>
              <a:rPr lang="en-US" sz="1800" dirty="0">
                <a:latin typeface="Georgia" panose="02040502050405020303" pitchFamily="18" charset="0"/>
                <a:ea typeface="Times New Roman" panose="02020603050405020304" pitchFamily="18" charset="0"/>
                <a:cs typeface="Times New Roman" panose="02020603050405020304" pitchFamily="18" charset="0"/>
              </a:rPr>
              <a:t>ly as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the day after fiscal year end date. </a:t>
            </a:r>
            <a:endParaRPr lang="en-US" sz="1800" dirty="0">
              <a:latin typeface="Georgia" panose="02040502050405020303" pitchFamily="18" charset="0"/>
              <a:ea typeface="Calibri" panose="020F0502020204030204" pitchFamily="34" charset="0"/>
              <a:cs typeface="Times New Roman" panose="02020603050405020304" pitchFamily="18" charset="0"/>
            </a:endParaRPr>
          </a:p>
          <a:p>
            <a:pPr marL="457200" lvl="1" indent="0">
              <a:buClr>
                <a:schemeClr val="accent1">
                  <a:lumMod val="75000"/>
                </a:schemeClr>
              </a:buClr>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931BE3F0-3640-4D36-0FE6-A93A6FE7A74E}"/>
              </a:ext>
            </a:extLst>
          </p:cNvPr>
          <p:cNvGrpSpPr/>
          <p:nvPr/>
        </p:nvGrpSpPr>
        <p:grpSpPr>
          <a:xfrm flipH="1">
            <a:off x="7799704" y="0"/>
            <a:ext cx="1354532" cy="1805616"/>
            <a:chOff x="0" y="0"/>
            <a:chExt cx="5943600" cy="7545070"/>
          </a:xfrm>
        </p:grpSpPr>
        <p:pic>
          <p:nvPicPr>
            <p:cNvPr id="4" name="Picture 3">
              <a:extLst>
                <a:ext uri="{FF2B5EF4-FFF2-40B4-BE49-F238E27FC236}">
                  <a16:creationId xmlns:a16="http://schemas.microsoft.com/office/drawing/2014/main" id="{AF58E118-955F-D253-0F87-722BBE61658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91ED125D-5385-50CF-446D-1273FC8501F8}"/>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2" name="Audio 31">
            <a:hlinkClick r:id="" action="ppaction://media"/>
            <a:extLst>
              <a:ext uri="{FF2B5EF4-FFF2-40B4-BE49-F238E27FC236}">
                <a16:creationId xmlns:a16="http://schemas.microsoft.com/office/drawing/2014/main" id="{C96F8A73-528D-19E8-E732-1002A7923E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4403754"/>
      </p:ext>
    </p:extLst>
  </p:cSld>
  <p:clrMapOvr>
    <a:masterClrMapping/>
  </p:clrMapOvr>
  <mc:AlternateContent xmlns:mc="http://schemas.openxmlformats.org/markup-compatibility/2006">
    <mc:Choice xmlns:p14="http://schemas.microsoft.com/office/powerpoint/2010/main" Requires="p14">
      <p:transition spd="slow" p14:dur="2000" advTm="42767"/>
    </mc:Choice>
    <mc:Fallback>
      <p:transition spd="slow" advTm="4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9704"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71457" y="393708"/>
            <a:ext cx="6553201" cy="992886"/>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Organization Single Audit Compliance (OCSAR)</a:t>
            </a:r>
          </a:p>
        </p:txBody>
      </p:sp>
      <p:sp>
        <p:nvSpPr>
          <p:cNvPr id="13" name="Rectangle 12"/>
          <p:cNvSpPr/>
          <p:nvPr/>
        </p:nvSpPr>
        <p:spPr>
          <a:xfrm>
            <a:off x="282035" y="1494451"/>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grpSp>
        <p:nvGrpSpPr>
          <p:cNvPr id="2" name="Group 1">
            <a:extLst>
              <a:ext uri="{FF2B5EF4-FFF2-40B4-BE49-F238E27FC236}">
                <a16:creationId xmlns:a16="http://schemas.microsoft.com/office/drawing/2014/main" id="{931BE3F0-3640-4D36-0FE6-A93A6FE7A74E}"/>
              </a:ext>
            </a:extLst>
          </p:cNvPr>
          <p:cNvGrpSpPr/>
          <p:nvPr/>
        </p:nvGrpSpPr>
        <p:grpSpPr>
          <a:xfrm flipH="1">
            <a:off x="7799704" y="0"/>
            <a:ext cx="1354532" cy="1805616"/>
            <a:chOff x="0" y="0"/>
            <a:chExt cx="5943600" cy="7545070"/>
          </a:xfrm>
        </p:grpSpPr>
        <p:pic>
          <p:nvPicPr>
            <p:cNvPr id="4" name="Picture 3">
              <a:extLst>
                <a:ext uri="{FF2B5EF4-FFF2-40B4-BE49-F238E27FC236}">
                  <a16:creationId xmlns:a16="http://schemas.microsoft.com/office/drawing/2014/main" id="{AF58E118-955F-D253-0F87-722BBE61658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91ED125D-5385-50CF-446D-1273FC8501F8}"/>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Box 10">
            <a:extLst>
              <a:ext uri="{FF2B5EF4-FFF2-40B4-BE49-F238E27FC236}">
                <a16:creationId xmlns:a16="http://schemas.microsoft.com/office/drawing/2014/main" id="{EBCF8BAA-E6B8-C35D-DC8C-A0D0124AEE26}"/>
              </a:ext>
            </a:extLst>
          </p:cNvPr>
          <p:cNvSpPr txBox="1"/>
          <p:nvPr/>
        </p:nvSpPr>
        <p:spPr>
          <a:xfrm>
            <a:off x="449223" y="1494451"/>
            <a:ext cx="5616035" cy="646331"/>
          </a:xfrm>
          <a:prstGeom prst="rect">
            <a:avLst/>
          </a:prstGeom>
          <a:noFill/>
        </p:spPr>
        <p:txBody>
          <a:bodyPr wrap="square" rtlCol="0">
            <a:spAutoFit/>
          </a:bodyPr>
          <a:lstStyle/>
          <a:p>
            <a:r>
              <a:rPr lang="en-US" sz="3600" b="1" dirty="0"/>
              <a:t>FYE Reported in TDA-GO</a:t>
            </a:r>
          </a:p>
        </p:txBody>
      </p:sp>
      <p:pic>
        <p:nvPicPr>
          <p:cNvPr id="14" name="Picture 13" descr="Graphical user interface, application&#10;&#10;Description automatically generated">
            <a:extLst>
              <a:ext uri="{FF2B5EF4-FFF2-40B4-BE49-F238E27FC236}">
                <a16:creationId xmlns:a16="http://schemas.microsoft.com/office/drawing/2014/main" id="{C0E32B9A-3627-E1C0-5314-BA42F8BDC4B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249396" y="2209800"/>
            <a:ext cx="5997321" cy="4505706"/>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7853BA1A-611F-EB19-0782-FC91598F0707}"/>
              </a:ext>
            </a:extLst>
          </p:cNvPr>
          <p:cNvSpPr/>
          <p:nvPr/>
        </p:nvSpPr>
        <p:spPr>
          <a:xfrm>
            <a:off x="2819400" y="5678268"/>
            <a:ext cx="2133600" cy="78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A5C38CC3-612A-9E81-BEF8-A4EB47AC3C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81513633"/>
      </p:ext>
    </p:extLst>
  </p:cSld>
  <p:clrMapOvr>
    <a:masterClrMapping/>
  </p:clrMapOvr>
  <mc:AlternateContent xmlns:mc="http://schemas.openxmlformats.org/markup-compatibility/2006">
    <mc:Choice xmlns:p14="http://schemas.microsoft.com/office/powerpoint/2010/main" Requires="p14">
      <p:transition spd="slow" p14:dur="2000" advTm="9659"/>
    </mc:Choice>
    <mc:Fallback>
      <p:transition spd="slow" advTm="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9704"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71457" y="393708"/>
            <a:ext cx="6553201" cy="992886"/>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Organization Single Audit Compliance (OCSAR)</a:t>
            </a:r>
          </a:p>
        </p:txBody>
      </p:sp>
      <p:sp>
        <p:nvSpPr>
          <p:cNvPr id="13" name="Rectangle 12"/>
          <p:cNvSpPr/>
          <p:nvPr/>
        </p:nvSpPr>
        <p:spPr>
          <a:xfrm>
            <a:off x="282035" y="1494451"/>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grpSp>
        <p:nvGrpSpPr>
          <p:cNvPr id="2" name="Group 1">
            <a:extLst>
              <a:ext uri="{FF2B5EF4-FFF2-40B4-BE49-F238E27FC236}">
                <a16:creationId xmlns:a16="http://schemas.microsoft.com/office/drawing/2014/main" id="{931BE3F0-3640-4D36-0FE6-A93A6FE7A74E}"/>
              </a:ext>
            </a:extLst>
          </p:cNvPr>
          <p:cNvGrpSpPr/>
          <p:nvPr/>
        </p:nvGrpSpPr>
        <p:grpSpPr>
          <a:xfrm flipH="1">
            <a:off x="7799704" y="0"/>
            <a:ext cx="1354532" cy="1805616"/>
            <a:chOff x="0" y="0"/>
            <a:chExt cx="5943600" cy="7545070"/>
          </a:xfrm>
        </p:grpSpPr>
        <p:pic>
          <p:nvPicPr>
            <p:cNvPr id="4" name="Picture 3">
              <a:extLst>
                <a:ext uri="{FF2B5EF4-FFF2-40B4-BE49-F238E27FC236}">
                  <a16:creationId xmlns:a16="http://schemas.microsoft.com/office/drawing/2014/main" id="{AF58E118-955F-D253-0F87-722BBE61658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91ED125D-5385-50CF-446D-1273FC8501F8}"/>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Box 10">
            <a:extLst>
              <a:ext uri="{FF2B5EF4-FFF2-40B4-BE49-F238E27FC236}">
                <a16:creationId xmlns:a16="http://schemas.microsoft.com/office/drawing/2014/main" id="{EBCF8BAA-E6B8-C35D-DC8C-A0D0124AEE26}"/>
              </a:ext>
            </a:extLst>
          </p:cNvPr>
          <p:cNvSpPr txBox="1"/>
          <p:nvPr/>
        </p:nvSpPr>
        <p:spPr>
          <a:xfrm>
            <a:off x="449223" y="1563656"/>
            <a:ext cx="5616035" cy="646331"/>
          </a:xfrm>
          <a:prstGeom prst="rect">
            <a:avLst/>
          </a:prstGeom>
          <a:noFill/>
        </p:spPr>
        <p:txBody>
          <a:bodyPr wrap="square" rtlCol="0">
            <a:spAutoFit/>
          </a:bodyPr>
          <a:lstStyle/>
          <a:p>
            <a:r>
              <a:rPr lang="en-US" sz="3600" b="1" dirty="0"/>
              <a:t>Change to FYE in TDA-GO</a:t>
            </a:r>
          </a:p>
        </p:txBody>
      </p:sp>
      <p:pic>
        <p:nvPicPr>
          <p:cNvPr id="3" name="Picture 2" descr="Graphical user interface, application, Teams&#10;&#10;Description automatically generated">
            <a:extLst>
              <a:ext uri="{FF2B5EF4-FFF2-40B4-BE49-F238E27FC236}">
                <a16:creationId xmlns:a16="http://schemas.microsoft.com/office/drawing/2014/main" id="{C9DAE2BB-D202-D1C9-DC3A-71869A1E7544}"/>
              </a:ext>
            </a:extLst>
          </p:cNvPr>
          <p:cNvPicPr>
            <a:picLocks noChangeAspect="1"/>
          </p:cNvPicPr>
          <p:nvPr/>
        </p:nvPicPr>
        <p:blipFill>
          <a:blip r:embed="rId9"/>
          <a:stretch>
            <a:fillRect/>
          </a:stretch>
        </p:blipFill>
        <p:spPr>
          <a:xfrm>
            <a:off x="168449" y="2545915"/>
            <a:ext cx="8807101" cy="2566988"/>
          </a:xfrm>
          <a:prstGeom prst="rect">
            <a:avLst/>
          </a:prstGeom>
          <a:ln>
            <a:solidFill>
              <a:schemeClr val="bg1">
                <a:lumMod val="85000"/>
              </a:schemeClr>
            </a:solidFill>
          </a:ln>
        </p:spPr>
      </p:pic>
      <p:sp>
        <p:nvSpPr>
          <p:cNvPr id="5" name="Rectangle 4">
            <a:extLst>
              <a:ext uri="{FF2B5EF4-FFF2-40B4-BE49-F238E27FC236}">
                <a16:creationId xmlns:a16="http://schemas.microsoft.com/office/drawing/2014/main" id="{9B216F6C-7E88-EA51-B5D7-335EA7F036DC}"/>
              </a:ext>
            </a:extLst>
          </p:cNvPr>
          <p:cNvSpPr/>
          <p:nvPr/>
        </p:nvSpPr>
        <p:spPr>
          <a:xfrm>
            <a:off x="1600200" y="4038600"/>
            <a:ext cx="5638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CFC7F872-ABDC-F1F4-724F-AC3F349860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60974279"/>
      </p:ext>
    </p:extLst>
  </p:cSld>
  <p:clrMapOvr>
    <a:masterClrMapping/>
  </p:clrMapOvr>
  <mc:AlternateContent xmlns:mc="http://schemas.openxmlformats.org/markup-compatibility/2006">
    <mc:Choice xmlns:p14="http://schemas.microsoft.com/office/powerpoint/2010/main" Requires="p14">
      <p:transition spd="slow" p14:dur="2000" advTm="25846"/>
    </mc:Choice>
    <mc:Fallback>
      <p:transition spd="slow" advTm="2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99704"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1190109" y="441298"/>
            <a:ext cx="6028814" cy="992886"/>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Continuation  -OCSAR   -       ROLES </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282035" y="1494451"/>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359988" y="1454273"/>
            <a:ext cx="7164670" cy="5105400"/>
          </a:xfrm>
        </p:spPr>
        <p:txBody>
          <a:bodyPr>
            <a:normAutofit/>
          </a:bodyPr>
          <a:lstStyle/>
          <a:p>
            <a:pPr marL="457200" lvl="1" indent="0">
              <a:buClr>
                <a:schemeClr val="accent1">
                  <a:lumMod val="75000"/>
                </a:schemeClr>
              </a:buClr>
              <a:buNone/>
            </a:pPr>
            <a:endParaRPr lang="en-US" sz="1800" b="1" dirty="0">
              <a:effectLst/>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OCSAR Required for all open Grant Agreements beginning with 2022 awards</a:t>
            </a:r>
          </a:p>
          <a:p>
            <a:pPr marL="457200" lvl="1" indent="0">
              <a:buClr>
                <a:schemeClr val="accent1">
                  <a:lumMod val="75000"/>
                </a:schemeClr>
              </a:buClr>
              <a:buNone/>
            </a:pPr>
            <a:endParaRPr lang="en-US" sz="1800" b="1" dirty="0">
              <a:effectLst/>
              <a:latin typeface="Georgia" panose="02040502050405020303" pitchFamily="18" charset="0"/>
              <a:ea typeface="Calibri" panose="020F0502020204030204" pitchFamily="34" charset="0"/>
              <a:cs typeface="Times New Roman" panose="02020603050405020304" pitchFamily="18" charset="0"/>
            </a:endParaRPr>
          </a:p>
          <a:p>
            <a:pPr marL="457200" lvl="1" indent="0">
              <a:buClr>
                <a:schemeClr val="accent1">
                  <a:lumMod val="75000"/>
                </a:schemeClr>
              </a:buClr>
              <a:buNone/>
            </a:pPr>
            <a:endParaRPr lang="en-US" sz="1800" b="1" dirty="0">
              <a:effectLst/>
              <a:latin typeface="Georgia" panose="02040502050405020303" pitchFamily="18" charset="0"/>
              <a:ea typeface="Calibri" panose="020F0502020204030204" pitchFamily="34" charset="0"/>
              <a:cs typeface="Times New Roman" panose="02020603050405020304" pitchFamily="18" charset="0"/>
            </a:endParaRPr>
          </a:p>
          <a:p>
            <a:pPr lvl="1">
              <a:buClr>
                <a:schemeClr val="accent1">
                  <a:lumMod val="75000"/>
                </a:schemeClr>
              </a:buClr>
              <a:buFont typeface="Wingdings" panose="05000000000000000000" pitchFamily="2" charset="2"/>
              <a:buChar char="§"/>
            </a:pPr>
            <a:r>
              <a:rPr lang="en-US" sz="1800" dirty="0">
                <a:effectLst/>
                <a:latin typeface="Georgia" panose="02040502050405020303" pitchFamily="18" charset="0"/>
                <a:ea typeface="Calibri" panose="020F0502020204030204" pitchFamily="34" charset="0"/>
                <a:cs typeface="Times New Roman" panose="02020603050405020304" pitchFamily="18" charset="0"/>
              </a:rPr>
              <a:t>The OCSAR must be completed by the Grant Recipient’s certifying officer, designee, or CPA firm. </a:t>
            </a:r>
          </a:p>
          <a:p>
            <a:pPr marL="457200" lvl="1" indent="0">
              <a:buClr>
                <a:schemeClr val="accent1">
                  <a:lumMod val="75000"/>
                </a:schemeClr>
              </a:buClr>
              <a:buNone/>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457200" lvl="1" indent="0">
              <a:buClr>
                <a:schemeClr val="accent1">
                  <a:lumMod val="75000"/>
                </a:schemeClr>
              </a:buClr>
              <a:buNone/>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457200" lvl="1" indent="0">
              <a:buClr>
                <a:schemeClr val="accent1">
                  <a:lumMod val="75000"/>
                </a:schemeClr>
              </a:buClr>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931BE3F0-3640-4D36-0FE6-A93A6FE7A74E}"/>
              </a:ext>
            </a:extLst>
          </p:cNvPr>
          <p:cNvGrpSpPr/>
          <p:nvPr/>
        </p:nvGrpSpPr>
        <p:grpSpPr>
          <a:xfrm flipH="1">
            <a:off x="7799704" y="0"/>
            <a:ext cx="1354532" cy="1805616"/>
            <a:chOff x="0" y="0"/>
            <a:chExt cx="5943600" cy="7545070"/>
          </a:xfrm>
        </p:grpSpPr>
        <p:pic>
          <p:nvPicPr>
            <p:cNvPr id="4" name="Picture 3">
              <a:extLst>
                <a:ext uri="{FF2B5EF4-FFF2-40B4-BE49-F238E27FC236}">
                  <a16:creationId xmlns:a16="http://schemas.microsoft.com/office/drawing/2014/main" id="{AF58E118-955F-D253-0F87-722BBE61658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91ED125D-5385-50CF-446D-1273FC8501F8}"/>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0" name="Audio 39">
            <a:hlinkClick r:id="" action="ppaction://media"/>
            <a:extLst>
              <a:ext uri="{FF2B5EF4-FFF2-40B4-BE49-F238E27FC236}">
                <a16:creationId xmlns:a16="http://schemas.microsoft.com/office/drawing/2014/main" id="{2E3A38A2-B9A3-C740-56B5-69585F6D4B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26800351"/>
      </p:ext>
    </p:extLst>
  </p:cSld>
  <p:clrMapOvr>
    <a:masterClrMapping/>
  </p:clrMapOvr>
  <mc:AlternateContent xmlns:mc="http://schemas.openxmlformats.org/markup-compatibility/2006">
    <mc:Choice xmlns:p14="http://schemas.microsoft.com/office/powerpoint/2010/main" Requires="p14">
      <p:transition spd="slow" p14:dur="2000" advTm="50270"/>
    </mc:Choice>
    <mc:Fallback>
      <p:transition spd="slow" advTm="5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8580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Single Audit Compliance</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pic>
        <p:nvPicPr>
          <p:cNvPr id="4" name="Content Placeholder 3">
            <a:extLst>
              <a:ext uri="{FF2B5EF4-FFF2-40B4-BE49-F238E27FC236}">
                <a16:creationId xmlns:a16="http://schemas.microsoft.com/office/drawing/2014/main" id="{2CA050BF-A644-0250-F92C-4984E4F09275}"/>
              </a:ext>
            </a:extLst>
          </p:cNvPr>
          <p:cNvPicPr>
            <a:picLocks noGrp="1" noChangeAspect="1"/>
          </p:cNvPicPr>
          <p:nvPr>
            <p:ph idx="1"/>
          </p:nvPr>
        </p:nvPicPr>
        <p:blipFill>
          <a:blip r:embed="rId6"/>
          <a:stretch>
            <a:fillRect/>
          </a:stretch>
        </p:blipFill>
        <p:spPr>
          <a:xfrm>
            <a:off x="396940" y="1305404"/>
            <a:ext cx="7027863" cy="4073704"/>
          </a:xfrm>
          <a:ln>
            <a:solidFill>
              <a:schemeClr val="bg1">
                <a:lumMod val="85000"/>
              </a:schemeClr>
            </a:solidFill>
          </a:ln>
        </p:spPr>
      </p:pic>
      <p:grpSp>
        <p:nvGrpSpPr>
          <p:cNvPr id="2" name="Group 1">
            <a:extLst>
              <a:ext uri="{FF2B5EF4-FFF2-40B4-BE49-F238E27FC236}">
                <a16:creationId xmlns:a16="http://schemas.microsoft.com/office/drawing/2014/main" id="{50D1D59B-BEDC-AC22-6284-C9AF83F7BCE6}"/>
              </a:ext>
            </a:extLst>
          </p:cNvPr>
          <p:cNvGrpSpPr/>
          <p:nvPr/>
        </p:nvGrpSpPr>
        <p:grpSpPr>
          <a:xfrm>
            <a:off x="7907864" y="0"/>
            <a:ext cx="1117739" cy="1367676"/>
            <a:chOff x="0" y="0"/>
            <a:chExt cx="5943600" cy="7545070"/>
          </a:xfrm>
        </p:grpSpPr>
        <p:pic>
          <p:nvPicPr>
            <p:cNvPr id="5" name="Picture 4">
              <a:extLst>
                <a:ext uri="{FF2B5EF4-FFF2-40B4-BE49-F238E27FC236}">
                  <a16:creationId xmlns:a16="http://schemas.microsoft.com/office/drawing/2014/main" id="{06F45C4B-4A82-511B-9E50-FB048775DB0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5943600" cy="7201535"/>
            </a:xfrm>
            <a:prstGeom prst="rect">
              <a:avLst/>
            </a:prstGeom>
          </p:spPr>
        </p:pic>
        <p:sp>
          <p:nvSpPr>
            <p:cNvPr id="6" name="Text Box 2">
              <a:extLst>
                <a:ext uri="{FF2B5EF4-FFF2-40B4-BE49-F238E27FC236}">
                  <a16:creationId xmlns:a16="http://schemas.microsoft.com/office/drawing/2014/main" id="{5DB7955B-ABBF-0886-68A7-7A3C109CAFE4}"/>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EDD6332C-97B2-8EA2-6A1D-D22947CE44F4}"/>
              </a:ext>
            </a:extLst>
          </p:cNvPr>
          <p:cNvSpPr txBox="1"/>
          <p:nvPr/>
        </p:nvSpPr>
        <p:spPr>
          <a:xfrm>
            <a:off x="762000" y="6172200"/>
            <a:ext cx="4700733" cy="369332"/>
          </a:xfrm>
          <a:prstGeom prst="rect">
            <a:avLst/>
          </a:prstGeom>
          <a:noFill/>
        </p:spPr>
        <p:txBody>
          <a:bodyPr wrap="square" rtlCol="0">
            <a:spAutoFit/>
          </a:bodyPr>
          <a:lstStyle/>
          <a:p>
            <a:r>
              <a:rPr lang="en-US" dirty="0"/>
              <a:t>Single Audit threshold $750, 000.00</a:t>
            </a:r>
          </a:p>
        </p:txBody>
      </p:sp>
      <p:pic>
        <p:nvPicPr>
          <p:cNvPr id="41" name="Audio 40">
            <a:hlinkClick r:id="" action="ppaction://media"/>
            <a:extLst>
              <a:ext uri="{FF2B5EF4-FFF2-40B4-BE49-F238E27FC236}">
                <a16:creationId xmlns:a16="http://schemas.microsoft.com/office/drawing/2014/main" id="{B24890A8-5198-4F61-36E2-4E8EFB3A64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95910520"/>
      </p:ext>
    </p:extLst>
  </p:cSld>
  <p:clrMapOvr>
    <a:masterClrMapping/>
  </p:clrMapOvr>
  <mc:AlternateContent xmlns:mc="http://schemas.openxmlformats.org/markup-compatibility/2006">
    <mc:Choice xmlns:p14="http://schemas.microsoft.com/office/powerpoint/2010/main" Requires="p14">
      <p:transition spd="slow" p14:dur="2000" advTm="45923"/>
    </mc:Choice>
    <mc:Fallback>
      <p:transition spd="slow" advTm="4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89468" y="0"/>
            <a:ext cx="1354532" cy="6934200"/>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dirty="0"/>
          </a:p>
        </p:txBody>
      </p:sp>
      <p:sp>
        <p:nvSpPr>
          <p:cNvPr id="10" name="TextBox 9"/>
          <p:cNvSpPr txBox="1"/>
          <p:nvPr/>
        </p:nvSpPr>
        <p:spPr>
          <a:xfrm>
            <a:off x="946135" y="393708"/>
            <a:ext cx="6069939" cy="515833"/>
          </a:xfrm>
          <a:prstGeom prst="rect">
            <a:avLst/>
          </a:prstGeom>
          <a:noFill/>
        </p:spPr>
        <p:txBody>
          <a:bodyPr wrap="square" lIns="38405" tIns="19202" rIns="38405" bIns="19202" rtlCol="0">
            <a:spAutoFit/>
          </a:bodyPr>
          <a:lstStyle/>
          <a:p>
            <a:r>
              <a:rPr lang="en-US" sz="3100" b="1" dirty="0">
                <a:solidFill>
                  <a:srgbClr val="1E3C78"/>
                </a:solidFill>
                <a:latin typeface="Playfair Display" charset="0"/>
                <a:ea typeface="Playfair Display" charset="0"/>
                <a:cs typeface="Playfair Display" charset="0"/>
              </a:rPr>
              <a:t> Federal Grant Expenditures</a:t>
            </a:r>
          </a:p>
        </p:txBody>
      </p:sp>
      <p:grpSp>
        <p:nvGrpSpPr>
          <p:cNvPr id="3" name="Group 2"/>
          <p:cNvGrpSpPr/>
          <p:nvPr/>
        </p:nvGrpSpPr>
        <p:grpSpPr>
          <a:xfrm>
            <a:off x="282035" y="1805616"/>
            <a:ext cx="5180698" cy="2306547"/>
            <a:chOff x="751897" y="4484466"/>
            <a:chExt cx="13811597" cy="4613094"/>
          </a:xfrm>
        </p:grpSpPr>
        <p:sp>
          <p:nvSpPr>
            <p:cNvPr id="12" name="Subtitle 2"/>
            <p:cNvSpPr txBox="1">
              <a:spLocks/>
            </p:cNvSpPr>
            <p:nvPr/>
          </p:nvSpPr>
          <p:spPr>
            <a:xfrm>
              <a:off x="751897" y="8196776"/>
              <a:ext cx="12839410" cy="900784"/>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06"/>
                </a:lnSpc>
              </a:pPr>
              <a:endParaRPr lang="en-US" dirty="0">
                <a:solidFill>
                  <a:schemeClr val="bg1"/>
                </a:solidFill>
                <a:latin typeface="Lato" charset="0"/>
                <a:ea typeface="Lato" charset="0"/>
                <a:cs typeface="Lato" charset="0"/>
              </a:endParaRPr>
            </a:p>
          </p:txBody>
        </p:sp>
        <p:sp>
          <p:nvSpPr>
            <p:cNvPr id="15" name="Rectangle 14"/>
            <p:cNvSpPr/>
            <p:nvPr/>
          </p:nvSpPr>
          <p:spPr>
            <a:xfrm>
              <a:off x="855807" y="4484466"/>
              <a:ext cx="13707687" cy="830997"/>
            </a:xfrm>
            <a:prstGeom prst="rect">
              <a:avLst/>
            </a:prstGeom>
          </p:spPr>
          <p:txBody>
            <a:bodyPr wrap="square">
              <a:spAutoFit/>
            </a:bodyPr>
            <a:lstStyle/>
            <a:p>
              <a:endParaRPr lang="en-US" sz="2000" dirty="0">
                <a:latin typeface="Lato" charset="0"/>
                <a:ea typeface="Lato" charset="0"/>
                <a:cs typeface="Lato" charset="0"/>
              </a:endParaRPr>
            </a:p>
          </p:txBody>
        </p:sp>
      </p:grpSp>
      <p:sp>
        <p:nvSpPr>
          <p:cNvPr id="13" name="Rectangle 12"/>
          <p:cNvSpPr/>
          <p:nvPr/>
        </p:nvSpPr>
        <p:spPr>
          <a:xfrm>
            <a:off x="0" y="1140597"/>
            <a:ext cx="6553200" cy="45719"/>
          </a:xfrm>
          <a:prstGeom prst="rect">
            <a:avLst/>
          </a:prstGeom>
          <a:solidFill>
            <a:srgbClr val="2C318D"/>
          </a:solidFill>
          <a:ln>
            <a:noFill/>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endParaRPr lang="en-US" dirty="0">
              <a:solidFill>
                <a:schemeClr val="accent1"/>
              </a:solidFill>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val="0"/>
              </a:ext>
            </a:extLst>
          </a:blip>
          <a:srcRect l="38493" r="39019" b="35272"/>
          <a:stretch/>
        </p:blipFill>
        <p:spPr>
          <a:xfrm>
            <a:off x="-16616" y="219631"/>
            <a:ext cx="931679" cy="863989"/>
          </a:xfrm>
          <a:prstGeom prst="rect">
            <a:avLst/>
          </a:prstGeom>
        </p:spPr>
      </p:pic>
      <p:sp>
        <p:nvSpPr>
          <p:cNvPr id="5" name="Content Placeholder 4"/>
          <p:cNvSpPr>
            <a:spLocks noGrp="1"/>
          </p:cNvSpPr>
          <p:nvPr>
            <p:ph idx="1"/>
          </p:nvPr>
        </p:nvSpPr>
        <p:spPr>
          <a:xfrm>
            <a:off x="457200" y="1371600"/>
            <a:ext cx="7028481" cy="5105400"/>
          </a:xfrm>
        </p:spPr>
        <p:txBody>
          <a:bodyPr/>
          <a:lstStyle/>
          <a:p>
            <a:pPr marL="0" indent="0">
              <a:lnSpc>
                <a:spcPct val="90000"/>
              </a:lnSpc>
              <a:buNone/>
              <a:defRPr/>
            </a:pPr>
            <a:endParaRPr lang="en-US" altLang="en-US" sz="24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5037773-7A2C-A447-8324-3557BF12F133}"/>
              </a:ext>
            </a:extLst>
          </p:cNvPr>
          <p:cNvPicPr>
            <a:picLocks noChangeAspect="1"/>
          </p:cNvPicPr>
          <p:nvPr/>
        </p:nvPicPr>
        <p:blipFill>
          <a:blip r:embed="rId6"/>
          <a:stretch>
            <a:fillRect/>
          </a:stretch>
        </p:blipFill>
        <p:spPr>
          <a:xfrm>
            <a:off x="95250" y="1637119"/>
            <a:ext cx="6920824" cy="2475044"/>
          </a:xfrm>
          <a:prstGeom prst="rect">
            <a:avLst/>
          </a:prstGeom>
        </p:spPr>
      </p:pic>
      <p:grpSp>
        <p:nvGrpSpPr>
          <p:cNvPr id="2" name="Group 1">
            <a:extLst>
              <a:ext uri="{FF2B5EF4-FFF2-40B4-BE49-F238E27FC236}">
                <a16:creationId xmlns:a16="http://schemas.microsoft.com/office/drawing/2014/main" id="{B2BA6910-CF3F-5841-912F-A8BA2CC206B1}"/>
              </a:ext>
            </a:extLst>
          </p:cNvPr>
          <p:cNvGrpSpPr/>
          <p:nvPr/>
        </p:nvGrpSpPr>
        <p:grpSpPr>
          <a:xfrm>
            <a:off x="7789468" y="11543"/>
            <a:ext cx="1354532" cy="1579857"/>
            <a:chOff x="0" y="0"/>
            <a:chExt cx="5943600" cy="7545070"/>
          </a:xfrm>
        </p:grpSpPr>
        <p:pic>
          <p:nvPicPr>
            <p:cNvPr id="6" name="Picture 5">
              <a:extLst>
                <a:ext uri="{FF2B5EF4-FFF2-40B4-BE49-F238E27FC236}">
                  <a16:creationId xmlns:a16="http://schemas.microsoft.com/office/drawing/2014/main" id="{EC959880-25CF-343D-1F02-7A32E5982A4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0"/>
              <a:ext cx="5943600" cy="7201535"/>
            </a:xfrm>
            <a:prstGeom prst="rect">
              <a:avLst/>
            </a:prstGeom>
          </p:spPr>
        </p:pic>
        <p:sp>
          <p:nvSpPr>
            <p:cNvPr id="7" name="Text Box 2">
              <a:extLst>
                <a:ext uri="{FF2B5EF4-FFF2-40B4-BE49-F238E27FC236}">
                  <a16:creationId xmlns:a16="http://schemas.microsoft.com/office/drawing/2014/main" id="{E08F3D3E-F592-6559-148F-0E71F69EFFB6}"/>
                </a:ext>
              </a:extLst>
            </p:cNvPr>
            <p:cNvSpPr txBox="1"/>
            <p:nvPr/>
          </p:nvSpPr>
          <p:spPr>
            <a:xfrm>
              <a:off x="0" y="7201535"/>
              <a:ext cx="5943600" cy="343535"/>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This Photo</a:t>
              </a:r>
              <a:r>
                <a:rPr lang="en-US" sz="900">
                  <a:effectLst/>
                  <a:latin typeface="Calibri" panose="020F0502020204030204" pitchFamily="34" charset="0"/>
                  <a:ea typeface="Calibri" panose="020F0502020204030204" pitchFamily="34" charset="0"/>
                  <a:cs typeface="Times New Roman" panose="02020603050405020304" pitchFamily="18" charset="0"/>
                </a:rPr>
                <a:t> by Unknown Author is licensed under </a:t>
              </a:r>
              <a:r>
                <a:rPr lang="en-US" sz="9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CC BY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Audio 22">
            <a:hlinkClick r:id="" action="ppaction://media"/>
            <a:extLst>
              <a:ext uri="{FF2B5EF4-FFF2-40B4-BE49-F238E27FC236}">
                <a16:creationId xmlns:a16="http://schemas.microsoft.com/office/drawing/2014/main" id="{01579EE2-E64A-4CA2-E419-079B42DD95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8026668"/>
      </p:ext>
    </p:extLst>
  </p:cSld>
  <p:clrMapOvr>
    <a:masterClrMapping/>
  </p:clrMapOvr>
  <mc:AlternateContent xmlns:mc="http://schemas.openxmlformats.org/markup-compatibility/2006">
    <mc:Choice xmlns:p14="http://schemas.microsoft.com/office/powerpoint/2010/main" Requires="p14">
      <p:transition spd="slow" p14:dur="2000" advTm="41571"/>
    </mc:Choice>
    <mc:Fallback>
      <p:transition spd="slow" advTm="4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2195</TotalTime>
  <Words>1654</Words>
  <Application>Microsoft Office PowerPoint</Application>
  <PresentationFormat>On-screen Show (4:3)</PresentationFormat>
  <Paragraphs>216</Paragraphs>
  <Slides>15</Slides>
  <Notes>15</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Bookman Old Style</vt:lpstr>
      <vt:lpstr>Calibri</vt:lpstr>
      <vt:lpstr>Georgia</vt:lpstr>
      <vt:lpstr>Lato</vt:lpstr>
      <vt:lpstr>Playfair Display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Aubrey-Ann Gilmore</dc:creator>
  <cp:lastModifiedBy>Beth Karwoski</cp:lastModifiedBy>
  <cp:revision>188</cp:revision>
  <cp:lastPrinted>2022-08-31T17:15:17Z</cp:lastPrinted>
  <dcterms:created xsi:type="dcterms:W3CDTF">2018-06-20T16:36:00Z</dcterms:created>
  <dcterms:modified xsi:type="dcterms:W3CDTF">2022-08-31T20:53:12Z</dcterms:modified>
</cp:coreProperties>
</file>